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  <p:sldMasterId id="2147483740" r:id="rId2"/>
  </p:sldMasterIdLst>
  <p:sldIdLst>
    <p:sldId id="261" r:id="rId3"/>
    <p:sldId id="262" r:id="rId4"/>
    <p:sldId id="278" r:id="rId5"/>
    <p:sldId id="263" r:id="rId6"/>
    <p:sldId id="279" r:id="rId7"/>
    <p:sldId id="280" r:id="rId8"/>
    <p:sldId id="264" r:id="rId9"/>
    <p:sldId id="298" r:id="rId10"/>
    <p:sldId id="277" r:id="rId11"/>
    <p:sldId id="299" r:id="rId12"/>
    <p:sldId id="289" r:id="rId13"/>
    <p:sldId id="259" r:id="rId14"/>
    <p:sldId id="304" r:id="rId15"/>
    <p:sldId id="305" r:id="rId16"/>
    <p:sldId id="260" r:id="rId17"/>
    <p:sldId id="296" r:id="rId18"/>
    <p:sldId id="295" r:id="rId19"/>
    <p:sldId id="302" r:id="rId20"/>
    <p:sldId id="303" r:id="rId21"/>
    <p:sldId id="256" r:id="rId22"/>
    <p:sldId id="285" r:id="rId23"/>
    <p:sldId id="258" r:id="rId24"/>
    <p:sldId id="281" r:id="rId25"/>
    <p:sldId id="257" r:id="rId26"/>
    <p:sldId id="286" r:id="rId27"/>
    <p:sldId id="283" r:id="rId28"/>
    <p:sldId id="291" r:id="rId29"/>
    <p:sldId id="267" r:id="rId30"/>
    <p:sldId id="284" r:id="rId31"/>
    <p:sldId id="297" r:id="rId32"/>
    <p:sldId id="266" r:id="rId33"/>
    <p:sldId id="270" r:id="rId34"/>
    <p:sldId id="271" r:id="rId35"/>
    <p:sldId id="272" r:id="rId36"/>
    <p:sldId id="300" r:id="rId37"/>
    <p:sldId id="301" r:id="rId38"/>
    <p:sldId id="276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2968ced2f24b70cc" providerId="Windows Live"/>
      </p:ext>
    </p:extLst>
  </p:cmAuthor>
  <p:cmAuthor id="2" name="Head Of Marketing BTC" initials="HB" lastIdx="1" clrIdx="1">
    <p:extLst>
      <p:ext uri="{19B8F6BF-5375-455C-9EA6-DF929625EA0E}">
        <p15:presenceInfo xmlns:p15="http://schemas.microsoft.com/office/powerpoint/2012/main" userId="b37717f53d85365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0000"/>
    <a:srgbClr val="FF9900"/>
    <a:srgbClr val="FFFF00"/>
    <a:srgbClr val="FF00FF"/>
    <a:srgbClr val="660033"/>
    <a:srgbClr val="FFFFFF"/>
    <a:srgbClr val="E2E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2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2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91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4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738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620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1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3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6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420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4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22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1716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742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3617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17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76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88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513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67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660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261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522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383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5710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6487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756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29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66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0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4F167-069D-4281-820B-B30C69CAD55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EC9C6-A6B2-4A2A-BF1F-615E3A6E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74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fif"/><Relationship Id="rId7" Type="http://schemas.openxmlformats.org/officeDocument/2006/relationships/image" Target="../media/image17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fif"/><Relationship Id="rId5" Type="http://schemas.openxmlformats.org/officeDocument/2006/relationships/image" Target="../media/image15.jfif"/><Relationship Id="rId4" Type="http://schemas.openxmlformats.org/officeDocument/2006/relationships/image" Target="../media/image14.jfif"/><Relationship Id="rId9" Type="http://schemas.openxmlformats.org/officeDocument/2006/relationships/image" Target="../media/image19.jf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png"/><Relationship Id="rId7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microsoft.com/office/2007/relationships/hdphoto" Target="../media/hdphoto5.wdp"/><Relationship Id="rId9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31.jpeg"/><Relationship Id="rId5" Type="http://schemas.openxmlformats.org/officeDocument/2006/relationships/image" Target="../media/image20.png"/><Relationship Id="rId10" Type="http://schemas.openxmlformats.org/officeDocument/2006/relationships/image" Target="../media/image30.png"/><Relationship Id="rId4" Type="http://schemas.microsoft.com/office/2007/relationships/hdphoto" Target="../media/hdphoto6.wdp"/><Relationship Id="rId9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fif"/><Relationship Id="rId4" Type="http://schemas.openxmlformats.org/officeDocument/2006/relationships/image" Target="../media/image3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fif"/><Relationship Id="rId5" Type="http://schemas.microsoft.com/office/2007/relationships/hdphoto" Target="../media/hdphoto7.wdp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bigmaninthewoods.co.uk/blog/5-ways-to-get-scouts-to-listen-without-yelling/" TargetMode="External"/><Relationship Id="rId5" Type="http://schemas.openxmlformats.org/officeDocument/2006/relationships/image" Target="../media/image46.png"/><Relationship Id="rId4" Type="http://schemas.openxmlformats.org/officeDocument/2006/relationships/hyperlink" Target="https://openclipart.org/detail/4755/2cv4-automobile-car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f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igmaninthewoods.co.uk/blog/5-ways-to-get-scouts-to-listen-without-yelling/" TargetMode="Externa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f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f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10699531" y="1"/>
            <a:ext cx="1492469" cy="800099"/>
          </a:xfrm>
          <a:prstGeom prst="line">
            <a:avLst/>
          </a:prstGeom>
          <a:ln w="50800" cmpd="sng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0" y="0"/>
            <a:ext cx="1479195" cy="800100"/>
          </a:xfrm>
          <a:prstGeom prst="line">
            <a:avLst/>
          </a:prstGeom>
          <a:ln w="50800" cmpd="sng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1359209" y="720753"/>
            <a:ext cx="9477375" cy="5604404"/>
            <a:chOff x="1416359" y="1026111"/>
            <a:chExt cx="9477375" cy="463173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6359" y="1026111"/>
              <a:ext cx="9477375" cy="4631739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7" t="36839" r="1022" b="37076"/>
            <a:stretch/>
          </p:blipFill>
          <p:spPr>
            <a:xfrm>
              <a:off x="2759337" y="2409824"/>
              <a:ext cx="6791418" cy="1864311"/>
            </a:xfrm>
            <a:prstGeom prst="rect">
              <a:avLst/>
            </a:prstGeom>
          </p:spPr>
        </p:pic>
      </p:grpSp>
      <p:cxnSp>
        <p:nvCxnSpPr>
          <p:cNvPr id="15" name="Straight Connector 14"/>
          <p:cNvCxnSpPr/>
          <p:nvPr/>
        </p:nvCxnSpPr>
        <p:spPr>
          <a:xfrm flipV="1">
            <a:off x="0" y="-10510"/>
            <a:ext cx="12192000" cy="9854"/>
          </a:xfrm>
          <a:prstGeom prst="line">
            <a:avLst/>
          </a:prstGeom>
          <a:ln w="50800" cmpd="sng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384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0" t="35677" r="3070" b="35144"/>
          <a:stretch/>
        </p:blipFill>
        <p:spPr>
          <a:xfrm>
            <a:off x="495300" y="152400"/>
            <a:ext cx="4371975" cy="142372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7158238" y="2536191"/>
            <a:ext cx="2986251" cy="3022653"/>
            <a:chOff x="7124700" y="2131379"/>
            <a:chExt cx="2986251" cy="3022653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9" name="Rectangle 8"/>
            <p:cNvSpPr/>
            <p:nvPr/>
          </p:nvSpPr>
          <p:spPr>
            <a:xfrm>
              <a:off x="7124700" y="2131379"/>
              <a:ext cx="2986251" cy="3022653"/>
            </a:xfrm>
            <a:prstGeom prst="rect">
              <a:avLst/>
            </a:prstGeom>
            <a:solidFill>
              <a:schemeClr val="tx1"/>
            </a:solidFill>
            <a:ln w="69850">
              <a:solidFill>
                <a:schemeClr val="accent1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4444" y="2319323"/>
              <a:ext cx="2646763" cy="264676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</p:grpSp>
      <p:grpSp>
        <p:nvGrpSpPr>
          <p:cNvPr id="19" name="Group 18"/>
          <p:cNvGrpSpPr/>
          <p:nvPr/>
        </p:nvGrpSpPr>
        <p:grpSpPr>
          <a:xfrm>
            <a:off x="7251042" y="1508665"/>
            <a:ext cx="505974" cy="249199"/>
            <a:chOff x="2913501" y="2104061"/>
            <a:chExt cx="505974" cy="249199"/>
          </a:xfrm>
        </p:grpSpPr>
        <p:sp>
          <p:nvSpPr>
            <p:cNvPr id="11" name="Oval 10"/>
            <p:cNvSpPr/>
            <p:nvPr/>
          </p:nvSpPr>
          <p:spPr>
            <a:xfrm>
              <a:off x="2913501" y="2106301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3186113" y="2104062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3049807" y="2104062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3324718" y="2104061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2913501" y="2247521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3186113" y="2245282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3049807" y="2245282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3324718" y="2245281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78717" y="2350574"/>
            <a:ext cx="7008631" cy="3208270"/>
            <a:chOff x="650217" y="2546414"/>
            <a:chExt cx="7008631" cy="3208270"/>
          </a:xfrm>
        </p:grpSpPr>
        <p:sp>
          <p:nvSpPr>
            <p:cNvPr id="2" name="Rectangle 1"/>
            <p:cNvSpPr/>
            <p:nvPr/>
          </p:nvSpPr>
          <p:spPr>
            <a:xfrm>
              <a:off x="650217" y="4185024"/>
              <a:ext cx="6096000" cy="15696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  <a:latin typeface="YAFdJjTk5UU_0"/>
                </a:rPr>
                <a:t>Head Office:</a:t>
              </a:r>
            </a:p>
            <a:p>
              <a:r>
                <a:rPr lang="en-US" sz="2400" b="1" dirty="0">
                  <a:latin typeface="YAFdJjTk5UU_0"/>
                </a:rPr>
                <a:t>Learning &amp; </a:t>
              </a:r>
              <a:r>
                <a:rPr lang="en-US" sz="2400" b="1" dirty="0">
                  <a:latin typeface="Arial" panose="020B0604020202020204" pitchFamily="34" charset="0"/>
                </a:rPr>
                <a:t>Earning</a:t>
              </a:r>
              <a:r>
                <a:rPr lang="en-US" sz="2400" b="1" dirty="0">
                  <a:latin typeface="YAFdJjTk5UU_0"/>
                </a:rPr>
                <a:t> School Ltd. </a:t>
              </a:r>
            </a:p>
            <a:p>
              <a:r>
                <a:rPr lang="en-US" sz="2400" b="1" dirty="0">
                  <a:latin typeface="YAFdJjTk5UU_0"/>
                </a:rPr>
                <a:t>Yeasin Nagar (Maddha Barera), Bypass Moor, Mymensingh, Bangladesh</a:t>
              </a:r>
              <a:endParaRPr lang="en-US" sz="2400" b="1" dirty="0">
                <a:effectLst/>
                <a:latin typeface="YAFdJjTk5UU_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50217" y="3299043"/>
              <a:ext cx="66294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YAFdJjTk5UU_0"/>
                </a:rPr>
                <a:t>Mail:</a:t>
              </a:r>
            </a:p>
            <a:p>
              <a:r>
                <a:rPr lang="en-US" sz="2400" dirty="0">
                  <a:latin typeface="YAFdJjTk5UU_0"/>
                </a:rPr>
                <a:t>contact@learningandearningschool.com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50217" y="2546414"/>
              <a:ext cx="70086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latin typeface="YAFdJjTk5UU_0"/>
                </a:rPr>
                <a:t>Website:</a:t>
              </a:r>
            </a:p>
            <a:p>
              <a:r>
                <a:rPr lang="en-US" sz="2200" dirty="0">
                  <a:latin typeface="YAFdJjTk5UU_0"/>
                </a:rPr>
                <a:t>www.https://learningandearningschool.com/register/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99759" y="6266242"/>
            <a:ext cx="505974" cy="249199"/>
            <a:chOff x="2913501" y="2104061"/>
            <a:chExt cx="505974" cy="249199"/>
          </a:xfrm>
        </p:grpSpPr>
        <p:sp>
          <p:nvSpPr>
            <p:cNvPr id="21" name="Oval 20"/>
            <p:cNvSpPr/>
            <p:nvPr/>
          </p:nvSpPr>
          <p:spPr>
            <a:xfrm>
              <a:off x="2913501" y="2106301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3186113" y="2104062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3049807" y="2104062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3324718" y="2104061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2913501" y="2247521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3186113" y="2245282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3049807" y="2245282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3324718" y="2245281"/>
              <a:ext cx="94757" cy="105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Half Frame 29"/>
          <p:cNvSpPr/>
          <p:nvPr/>
        </p:nvSpPr>
        <p:spPr>
          <a:xfrm>
            <a:off x="214094" y="2188440"/>
            <a:ext cx="2705101" cy="1306119"/>
          </a:xfrm>
          <a:prstGeom prst="halfFrame">
            <a:avLst>
              <a:gd name="adj1" fmla="val 9268"/>
              <a:gd name="adj2" fmla="val 999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Half Frame 33"/>
          <p:cNvSpPr/>
          <p:nvPr/>
        </p:nvSpPr>
        <p:spPr>
          <a:xfrm flipH="1" flipV="1">
            <a:off x="4283393" y="4490380"/>
            <a:ext cx="2705101" cy="1306119"/>
          </a:xfrm>
          <a:prstGeom prst="halfFrame">
            <a:avLst>
              <a:gd name="adj1" fmla="val 9268"/>
              <a:gd name="adj2" fmla="val 999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41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CA40C-855C-02CF-A974-4AB3384D5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38673" y="1239828"/>
            <a:ext cx="3543537" cy="593831"/>
            <a:chOff x="3802742" y="1716721"/>
            <a:chExt cx="3220357" cy="593831"/>
          </a:xfrm>
        </p:grpSpPr>
        <p:sp>
          <p:nvSpPr>
            <p:cNvPr id="5" name="Bevel 4"/>
            <p:cNvSpPr/>
            <p:nvPr/>
          </p:nvSpPr>
          <p:spPr>
            <a:xfrm>
              <a:off x="3802742" y="1716721"/>
              <a:ext cx="3219450" cy="593831"/>
            </a:xfrm>
            <a:prstGeom prst="bevel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64DFB32-3A0D-5311-CC2C-46A11DED30C3}"/>
                </a:ext>
              </a:extLst>
            </p:cNvPr>
            <p:cNvSpPr/>
            <p:nvPr/>
          </p:nvSpPr>
          <p:spPr>
            <a:xfrm>
              <a:off x="3802742" y="1752026"/>
              <a:ext cx="322035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  <a:latin typeface="Poppins"/>
                </a:rPr>
                <a:t>Legal Documents</a:t>
              </a:r>
              <a:endParaRPr lang="en-US" sz="2800" b="0" i="0" dirty="0">
                <a:solidFill>
                  <a:srgbClr val="212529"/>
                </a:solidFill>
                <a:effectLst/>
                <a:latin typeface="Roboto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DDB4317-D4F4-1C1A-8DB1-AC7D8365E9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0" t="35677" r="3070" b="35144"/>
          <a:stretch/>
        </p:blipFill>
        <p:spPr>
          <a:xfrm>
            <a:off x="113394" y="107378"/>
            <a:ext cx="3477532" cy="11324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47709" y="2161521"/>
            <a:ext cx="6125467" cy="4486024"/>
          </a:xfrm>
          <a:prstGeom prst="rect">
            <a:avLst/>
          </a:prstGeom>
          <a:solidFill>
            <a:schemeClr val="tx1"/>
          </a:solidFill>
          <a:ln w="63500"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365" y="2383992"/>
            <a:ext cx="5806154" cy="404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80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77" r="3070" b="35144"/>
          <a:stretch/>
        </p:blipFill>
        <p:spPr>
          <a:xfrm>
            <a:off x="5856879" y="0"/>
            <a:ext cx="3505640" cy="1056443"/>
          </a:xfrm>
          <a:prstGeom prst="rect">
            <a:avLst/>
          </a:prstGeom>
        </p:spPr>
      </p:pic>
      <p:sp>
        <p:nvSpPr>
          <p:cNvPr id="14" name="Bevel 13"/>
          <p:cNvSpPr/>
          <p:nvPr/>
        </p:nvSpPr>
        <p:spPr>
          <a:xfrm>
            <a:off x="609600" y="265293"/>
            <a:ext cx="3171825" cy="593831"/>
          </a:xfrm>
          <a:prstGeom prst="bevel">
            <a:avLst/>
          </a:prstGeom>
          <a:ln>
            <a:solidFill>
              <a:schemeClr val="accent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95326" y="300598"/>
            <a:ext cx="2989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DOCUMENTS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366174" y="1056443"/>
            <a:ext cx="4243525" cy="5575176"/>
            <a:chOff x="3366174" y="1056443"/>
            <a:chExt cx="4243525" cy="5575176"/>
          </a:xfrm>
        </p:grpSpPr>
        <p:grpSp>
          <p:nvGrpSpPr>
            <p:cNvPr id="10" name="Group 9"/>
            <p:cNvGrpSpPr/>
            <p:nvPr/>
          </p:nvGrpSpPr>
          <p:grpSpPr>
            <a:xfrm>
              <a:off x="3366174" y="1056443"/>
              <a:ext cx="4243525" cy="5575176"/>
              <a:chOff x="2743200" y="1056443"/>
              <a:chExt cx="4243525" cy="557517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2743200" y="1056443"/>
                <a:ext cx="4243525" cy="557517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885244" y="1198485"/>
                <a:ext cx="3968318" cy="52955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4538" y="1389290"/>
              <a:ext cx="3606795" cy="49094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606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F91D-1883-DA09-9D0F-EADA2C511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A1C989-B6BA-082A-7358-BB89418F8E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77" r="3070" b="35144"/>
          <a:stretch/>
        </p:blipFill>
        <p:spPr>
          <a:xfrm>
            <a:off x="5856879" y="0"/>
            <a:ext cx="3505640" cy="1056443"/>
          </a:xfrm>
          <a:prstGeom prst="rect">
            <a:avLst/>
          </a:prstGeom>
        </p:spPr>
      </p:pic>
      <p:sp>
        <p:nvSpPr>
          <p:cNvPr id="14" name="Bevel 13">
            <a:extLst>
              <a:ext uri="{FF2B5EF4-FFF2-40B4-BE49-F238E27FC236}">
                <a16:creationId xmlns:a16="http://schemas.microsoft.com/office/drawing/2014/main" id="{34F74243-FB1E-209A-1D20-2767F7FBE0E7}"/>
              </a:ext>
            </a:extLst>
          </p:cNvPr>
          <p:cNvSpPr/>
          <p:nvPr/>
        </p:nvSpPr>
        <p:spPr>
          <a:xfrm>
            <a:off x="609600" y="265293"/>
            <a:ext cx="3219450" cy="593831"/>
          </a:xfrm>
          <a:prstGeom prst="bevel">
            <a:avLst/>
          </a:prstGeom>
          <a:ln>
            <a:solidFill>
              <a:schemeClr val="accent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AE94A7-49CF-4C8C-F2F4-3C162CE92CD3}"/>
              </a:ext>
            </a:extLst>
          </p:cNvPr>
          <p:cNvSpPr txBox="1"/>
          <p:nvPr/>
        </p:nvSpPr>
        <p:spPr>
          <a:xfrm>
            <a:off x="751644" y="300598"/>
            <a:ext cx="2982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DOCUMENTS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18994" y="1085018"/>
            <a:ext cx="4243525" cy="5575176"/>
            <a:chOff x="5118994" y="1085018"/>
            <a:chExt cx="4243525" cy="557517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5EBC57A-AEA1-943D-54A1-DBE6317C1FB0}"/>
                </a:ext>
              </a:extLst>
            </p:cNvPr>
            <p:cNvGrpSpPr/>
            <p:nvPr/>
          </p:nvGrpSpPr>
          <p:grpSpPr>
            <a:xfrm>
              <a:off x="5118994" y="1085018"/>
              <a:ext cx="4243525" cy="5575176"/>
              <a:chOff x="2743200" y="1056443"/>
              <a:chExt cx="4243525" cy="5575176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707C640-A189-996F-0DA4-76C05F13A1D9}"/>
                  </a:ext>
                </a:extLst>
              </p:cNvPr>
              <p:cNvSpPr/>
              <p:nvPr/>
            </p:nvSpPr>
            <p:spPr>
              <a:xfrm>
                <a:off x="2743200" y="1056443"/>
                <a:ext cx="4243525" cy="557517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FA3C843-83DB-062A-5F4B-EA275827A799}"/>
                  </a:ext>
                </a:extLst>
              </p:cNvPr>
              <p:cNvSpPr/>
              <p:nvPr/>
            </p:nvSpPr>
            <p:spPr>
              <a:xfrm>
                <a:off x="2885244" y="1198485"/>
                <a:ext cx="3968318" cy="52955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5173" y="1356058"/>
              <a:ext cx="3491165" cy="5033096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609600" y="1085018"/>
            <a:ext cx="4243525" cy="5575176"/>
            <a:chOff x="609600" y="1085018"/>
            <a:chExt cx="4243525" cy="557517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4B32A3A-9501-01C0-F408-B4B425AD94E3}"/>
                </a:ext>
              </a:extLst>
            </p:cNvPr>
            <p:cNvGrpSpPr/>
            <p:nvPr/>
          </p:nvGrpSpPr>
          <p:grpSpPr>
            <a:xfrm>
              <a:off x="609600" y="1085018"/>
              <a:ext cx="4243525" cy="5575176"/>
              <a:chOff x="2743200" y="1056443"/>
              <a:chExt cx="4243525" cy="5575176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B9E4931-7FEB-5DDC-13A9-B89F03F80F21}"/>
                  </a:ext>
                </a:extLst>
              </p:cNvPr>
              <p:cNvSpPr/>
              <p:nvPr/>
            </p:nvSpPr>
            <p:spPr>
              <a:xfrm>
                <a:off x="2743200" y="1056443"/>
                <a:ext cx="4243525" cy="557517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FC38B18-E63C-F3F5-3B75-BAB14C555566}"/>
                  </a:ext>
                </a:extLst>
              </p:cNvPr>
              <p:cNvSpPr/>
              <p:nvPr/>
            </p:nvSpPr>
            <p:spPr>
              <a:xfrm>
                <a:off x="2885244" y="1198485"/>
                <a:ext cx="3968318" cy="52955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395" y="1412693"/>
              <a:ext cx="3693933" cy="49764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387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7A88E-C6D3-17A4-FB5A-8E1111205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E58019C-2EBE-1FCC-90C6-58D9863425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1" b="37018"/>
          <a:stretch/>
        </p:blipFill>
        <p:spPr>
          <a:xfrm>
            <a:off x="478519" y="112939"/>
            <a:ext cx="4279900" cy="1200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DE69DD-3B32-A907-35FE-C7988CFAF7BF}"/>
              </a:ext>
            </a:extLst>
          </p:cNvPr>
          <p:cNvSpPr txBox="1"/>
          <p:nvPr/>
        </p:nvSpPr>
        <p:spPr>
          <a:xfrm>
            <a:off x="281543" y="1846752"/>
            <a:ext cx="9778799" cy="5847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Rounded MT Bold" panose="020F0704030504030204" pitchFamily="34" charset="0"/>
              </a:rPr>
              <a:t>   WHAT IS LEARNING &amp; EARNING SCHOOL?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5E17DCE-C537-C12E-CA15-5BF2DBC34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592" y="220321"/>
            <a:ext cx="2190750" cy="120447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7061B9-670A-654F-36FE-CE5005A0AF2E}"/>
              </a:ext>
            </a:extLst>
          </p:cNvPr>
          <p:cNvSpPr txBox="1"/>
          <p:nvPr/>
        </p:nvSpPr>
        <p:spPr>
          <a:xfrm>
            <a:off x="281543" y="2609910"/>
            <a:ext cx="9778799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Learning &amp; Earning School Ltd. </a:t>
            </a:r>
            <a:r>
              <a:rPr lang="as-IN" sz="3600" dirty="0">
                <a:latin typeface="Akshar Unicode" panose="00000400000000000000" pitchFamily="2" charset="0"/>
                <a:ea typeface="Verdana" panose="020B0604030504040204" pitchFamily="34" charset="0"/>
              </a:rPr>
              <a:t>একটি আধুনিক অনলাইন ও অফলাইন সামাজিক ব্যবসা ভিত্তিক শিক্ষা প্ল্যাটফর্ম, যেখানে সীমাহীন শিক্ষার্থী একসাথে দক্ষতা অর্জন, অনুশীলন ও বাস্তব প্রয়োগের মাধ্যমে শেখে এবং আয়ের প্রায় ৮০% শিক্ষার্থী ও প্রমোটারদের মধ্যে ভাগ করা হয় — শেখা ও আয়ের সম্ভাবনা একসাথে।</a:t>
            </a:r>
            <a:endParaRPr lang="en-US" sz="3600" dirty="0">
              <a:latin typeface="Akshar Unicode" panose="00000400000000000000" pitchFamily="2" charset="0"/>
              <a:ea typeface="Verdana" panose="020B0604030504040204" pitchFamily="34" charset="0"/>
              <a:cs typeface="Akshar Unicode" panose="000004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07497" y="6498134"/>
            <a:ext cx="75380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6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68" t="37987" r="668" b="34908"/>
          <a:stretch/>
        </p:blipFill>
        <p:spPr>
          <a:xfrm>
            <a:off x="-183515" y="124992"/>
            <a:ext cx="4279900" cy="12573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463162" y="3135805"/>
            <a:ext cx="5082541" cy="2319493"/>
            <a:chOff x="1829435" y="2438400"/>
            <a:chExt cx="4470400" cy="2191657"/>
          </a:xfrm>
        </p:grpSpPr>
        <p:sp>
          <p:nvSpPr>
            <p:cNvPr id="2" name="Rectangle 1"/>
            <p:cNvSpPr/>
            <p:nvPr/>
          </p:nvSpPr>
          <p:spPr>
            <a:xfrm>
              <a:off x="1829435" y="2438400"/>
              <a:ext cx="4470400" cy="2191657"/>
            </a:xfrm>
            <a:prstGeom prst="rect">
              <a:avLst/>
            </a:prstGeom>
            <a:solidFill>
              <a:schemeClr val="tx1"/>
            </a:solidFill>
            <a:ln w="635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4365" y="2519588"/>
              <a:ext cx="4320540" cy="2029279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70484" y="1735828"/>
            <a:ext cx="6301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>
                <a:latin typeface="Arial Black" panose="020B0A04020102020204" pitchFamily="34" charset="0"/>
              </a:rPr>
              <a:t>Learning &amp; Earning School Ltd.</a:t>
            </a:r>
          </a:p>
        </p:txBody>
      </p:sp>
      <p:cxnSp>
        <p:nvCxnSpPr>
          <p:cNvPr id="6" name="Curved Connector 5"/>
          <p:cNvCxnSpPr/>
          <p:nvPr/>
        </p:nvCxnSpPr>
        <p:spPr>
          <a:xfrm>
            <a:off x="6448425" y="1997438"/>
            <a:ext cx="1628775" cy="1138366"/>
          </a:xfrm>
          <a:prstGeom prst="curvedConnector3">
            <a:avLst>
              <a:gd name="adj1" fmla="val 167544"/>
            </a:avLst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45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962400"/>
            <a:ext cx="1990725" cy="289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68" t="37987" r="668" b="34908"/>
          <a:stretch/>
        </p:blipFill>
        <p:spPr>
          <a:xfrm>
            <a:off x="3464560" y="144445"/>
            <a:ext cx="4279900" cy="1257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1718482"/>
            <a:ext cx="6835140" cy="52322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FF0000"/>
                </a:solidFill>
              </a:rPr>
              <a:t>🎯 </a:t>
            </a:r>
            <a:r>
              <a:rPr lang="en-US" sz="2800" b="1" u="sng" dirty="0"/>
              <a:t>Our Mission: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5977" y="2519987"/>
            <a:ext cx="967097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Learning &amp; Earning School Ltd. </a:t>
            </a:r>
            <a:r>
              <a:rPr lang="as-IN" sz="3600" dirty="0">
                <a:latin typeface="Vrinda (Body)"/>
                <a:cs typeface="Vrinda" panose="01010600010101010101" pitchFamily="2" charset="0"/>
              </a:rPr>
              <a:t>-</a:t>
            </a:r>
            <a:r>
              <a:rPr lang="en-US" sz="3600" dirty="0">
                <a:latin typeface="Vrinda (Body)"/>
                <a:cs typeface="Vrinda" panose="01010600010101010101" pitchFamily="2" charset="0"/>
              </a:rPr>
              <a:t> </a:t>
            </a:r>
            <a:r>
              <a:rPr lang="as-IN" sz="3600" dirty="0">
                <a:latin typeface="Vrinda (Body)"/>
                <a:cs typeface="Vrinda" panose="01010600010101010101" pitchFamily="2" charset="0"/>
              </a:rPr>
              <a:t>প্রতিটি শিক্ষিত মানুষকে অনলাইন প্রশিক্ষণের মাধ্যমে পেশাগত ভাষা, ডিজিটাল সচেতনতা এবং আয়-উপযোগী দক্ষতায় গড়ে তুলতে প্রতিশ্রুতিবদ্ধ।</a:t>
            </a:r>
            <a:r>
              <a:rPr lang="en-US" sz="3600" dirty="0">
                <a:latin typeface="Vrinda (Body)"/>
                <a:cs typeface="Vrinda" panose="01010600010101010101" pitchFamily="2" charset="0"/>
              </a:rPr>
              <a:t> </a:t>
            </a:r>
            <a:r>
              <a:rPr lang="as-IN" sz="3600" dirty="0">
                <a:latin typeface="Vrinda (Body)"/>
                <a:cs typeface="Vrinda" panose="01010600010101010101" pitchFamily="2" charset="0"/>
              </a:rPr>
              <a:t>আমরা বিশ্বাস করি — শিক্ষা তখনই পূর্ণতা পায়, যখন তা মানুষের আয়, আত্মনির্ভরতা ও পেশাগত উন্নতির পথ তৈরি করে।</a:t>
            </a:r>
            <a:endParaRPr lang="en-US" sz="3600" dirty="0">
              <a:latin typeface="Vrinda (Body)"/>
              <a:cs typeface="Vrinda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6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13AB8-D85D-A92E-FE3A-955A02569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743856-D756-CBE4-20B2-0F826E5B5C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68" t="37987" r="668" b="34908"/>
          <a:stretch/>
        </p:blipFill>
        <p:spPr>
          <a:xfrm>
            <a:off x="-192274" y="137896"/>
            <a:ext cx="4279900" cy="12573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2349575" y="2986198"/>
            <a:ext cx="5380006" cy="2652602"/>
            <a:chOff x="2705735" y="1799844"/>
            <a:chExt cx="4470400" cy="2191657"/>
          </a:xfrm>
        </p:grpSpPr>
        <p:sp>
          <p:nvSpPr>
            <p:cNvPr id="8" name="Rectangle 7"/>
            <p:cNvSpPr/>
            <p:nvPr/>
          </p:nvSpPr>
          <p:spPr>
            <a:xfrm>
              <a:off x="2705735" y="1799844"/>
              <a:ext cx="4470400" cy="2191657"/>
            </a:xfrm>
            <a:prstGeom prst="rect">
              <a:avLst/>
            </a:prstGeom>
            <a:solidFill>
              <a:schemeClr val="tx1"/>
            </a:solidFill>
            <a:ln w="635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5341" y="1878075"/>
              <a:ext cx="4171188" cy="2035193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392775" y="1800469"/>
            <a:ext cx="54422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u="sng" dirty="0">
                <a:latin typeface="Arial Black" panose="020B0A04020102020204" pitchFamily="34" charset="0"/>
              </a:rPr>
              <a:t>Learning &amp; Earning School Ltd.</a:t>
            </a:r>
          </a:p>
        </p:txBody>
      </p:sp>
      <p:cxnSp>
        <p:nvCxnSpPr>
          <p:cNvPr id="7" name="Curved Connector 6"/>
          <p:cNvCxnSpPr>
            <a:stCxn id="3" idx="3"/>
          </p:cNvCxnSpPr>
          <p:nvPr/>
        </p:nvCxnSpPr>
        <p:spPr>
          <a:xfrm>
            <a:off x="5835034" y="2031302"/>
            <a:ext cx="2308841" cy="1049580"/>
          </a:xfrm>
          <a:prstGeom prst="curvedConnector3">
            <a:avLst>
              <a:gd name="adj1" fmla="val 152311"/>
            </a:avLst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91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962400"/>
            <a:ext cx="1990725" cy="289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68" t="37987" r="668" b="34908"/>
          <a:stretch/>
        </p:blipFill>
        <p:spPr>
          <a:xfrm>
            <a:off x="3464560" y="144445"/>
            <a:ext cx="4279900" cy="1257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0251" y="2453468"/>
            <a:ext cx="9670523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Learning &amp; Earning School Ltd. </a:t>
            </a:r>
            <a:r>
              <a:rPr lang="as-IN" sz="3600" dirty="0">
                <a:latin typeface="Vrinda" panose="01010600010101010101" pitchFamily="2" charset="0"/>
                <a:cs typeface="Vrinda" panose="01010600010101010101" pitchFamily="2" charset="0"/>
              </a:rPr>
              <a:t>-</a:t>
            </a:r>
            <a:r>
              <a:rPr lang="en-US" sz="3600" dirty="0">
                <a:latin typeface="Vrinda" panose="01010600010101010101" pitchFamily="2" charset="0"/>
                <a:cs typeface="Vrinda" panose="01010600010101010101" pitchFamily="2" charset="0"/>
              </a:rPr>
              <a:t> </a:t>
            </a:r>
            <a:r>
              <a:rPr lang="as-IN" sz="3600" dirty="0">
                <a:latin typeface="Vrinda" panose="01010600010101010101" pitchFamily="2" charset="0"/>
                <a:cs typeface="Vrinda" panose="01010600010101010101" pitchFamily="2" charset="0"/>
              </a:rPr>
              <a:t>এর লক্ষ্য হলো এমন অফলাইন স্কুল তৈরি করা, যেখানে সকল শিক্ষিত ও বেকার মানুষ বিশ্বব্যাপী জনপ্রিয় সার্টিফিকেট কোর্সসহ প্রয়োজনীয় দক্ষতা শিখে আত্মনির্ভর হবে, দেশের ও বিদেশের কর্মসংস্থানে যুক্ত হবে, বেকারত্ব কমবে এবং বাংলাদেশ অর্থনৈতিকভাবে সমৃদ্ধ হবে।</a:t>
            </a:r>
            <a:endParaRPr lang="en-US" sz="3600" dirty="0">
              <a:latin typeface="Vrinda" panose="01010600010101010101" pitchFamily="2" charset="0"/>
              <a:cs typeface="Vrinda" panose="01010600010101010101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670857"/>
            <a:ext cx="6835140" cy="52322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FF0000"/>
                </a:solidFill>
              </a:rPr>
              <a:t>🎯 </a:t>
            </a:r>
            <a:r>
              <a:rPr lang="en-US" sz="2800" b="1" u="sng" dirty="0"/>
              <a:t>Our Vision:</a:t>
            </a:r>
          </a:p>
        </p:txBody>
      </p:sp>
    </p:spTree>
    <p:extLst>
      <p:ext uri="{BB962C8B-B14F-4D97-AF65-F5344CB8AC3E}">
        <p14:creationId xmlns:p14="http://schemas.microsoft.com/office/powerpoint/2010/main" val="229782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9907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68" t="37987" r="668" b="34908"/>
          <a:stretch/>
        </p:blipFill>
        <p:spPr>
          <a:xfrm>
            <a:off x="2836862" y="113099"/>
            <a:ext cx="4279900" cy="1257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423423"/>
            <a:ext cx="6835140" cy="52322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💡</a:t>
            </a:r>
            <a:r>
              <a:rPr lang="en-US" sz="2800" dirty="0"/>
              <a:t> </a:t>
            </a:r>
            <a:r>
              <a:rPr lang="as-IN" sz="2800" dirty="0">
                <a:solidFill>
                  <a:srgbClr val="FF0000"/>
                </a:solidFill>
              </a:rPr>
              <a:t>মূল বার্তা </a:t>
            </a:r>
            <a:r>
              <a:rPr lang="en-US" sz="2800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9" name="TextBox"/>
          <p:cNvSpPr txBox="1"/>
          <p:nvPr/>
        </p:nvSpPr>
        <p:spPr>
          <a:xfrm>
            <a:off x="0" y="1370399"/>
            <a:ext cx="9953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>
                <a:solidFill>
                  <a:srgbClr val="00B050"/>
                </a:solidFill>
                <a:latin typeface="Arial Black" panose="020B0A04020102020204" pitchFamily="34" charset="0"/>
              </a:rPr>
              <a:t>Learning &amp; Earning School Ltd</a:t>
            </a:r>
            <a:r>
              <a:rPr lang="en-US" sz="3200" dirty="0">
                <a:solidFill>
                  <a:srgbClr val="00B050"/>
                </a:solidFill>
                <a:latin typeface="Arial Black" panose="020B0A04020102020204" pitchFamily="34" charset="0"/>
              </a:rPr>
              <a:t>. -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2359832"/>
            <a:ext cx="6835140" cy="52322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💡</a:t>
            </a:r>
            <a:r>
              <a:rPr lang="en-US" sz="2800" b="1" dirty="0"/>
              <a:t> </a:t>
            </a:r>
            <a:r>
              <a:rPr lang="en-US" sz="2800" b="1" u="sng" dirty="0">
                <a:solidFill>
                  <a:srgbClr val="FF0000"/>
                </a:solidFill>
              </a:rPr>
              <a:t>Tagline: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5449234"/>
            <a:ext cx="12192000" cy="707886"/>
          </a:xfrm>
          <a:prstGeom prst="rect">
            <a:avLst/>
          </a:prstGeom>
          <a:pattFill prst="pct5">
            <a:fgClr>
              <a:srgbClr val="FF0000"/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r>
              <a:rPr lang="en-US" sz="4000" b="1" dirty="0"/>
              <a:t>“শিক্ষা থেকে পেশা — শেখার সঙ্গে আয়ের সুযোগ।”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3429000"/>
            <a:ext cx="8444941" cy="523220"/>
          </a:xfrm>
          <a:prstGeom prst="rect">
            <a:avLst/>
          </a:prstGeom>
          <a:pattFill prst="pct5">
            <a:fgClr>
              <a:srgbClr val="FF0000"/>
            </a:fgClr>
            <a:bgClr>
              <a:schemeClr val="bg1"/>
            </a:bgClr>
          </a:pattFill>
        </p:spPr>
        <p:txBody>
          <a:bodyPr wrap="none">
            <a:spAutoFit/>
          </a:bodyPr>
          <a:lstStyle/>
          <a:p>
            <a:r>
              <a:rPr lang="en-US" sz="2800" b="1" dirty="0"/>
              <a:t>“From Education to Profession — Learn to Earn.”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727199" y="2145522"/>
            <a:ext cx="2986251" cy="3022653"/>
            <a:chOff x="7124700" y="2131379"/>
            <a:chExt cx="2986251" cy="3022653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10" name="Rectangle 9"/>
            <p:cNvSpPr/>
            <p:nvPr/>
          </p:nvSpPr>
          <p:spPr>
            <a:xfrm>
              <a:off x="7124700" y="2131379"/>
              <a:ext cx="2986251" cy="3022653"/>
            </a:xfrm>
            <a:prstGeom prst="rect">
              <a:avLst/>
            </a:prstGeom>
            <a:solidFill>
              <a:schemeClr val="tx1"/>
            </a:solidFill>
            <a:ln w="69850">
              <a:solidFill>
                <a:schemeClr val="accent1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4444" y="2319323"/>
              <a:ext cx="2646763" cy="264676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</p:grpSp>
    </p:spTree>
    <p:extLst>
      <p:ext uri="{BB962C8B-B14F-4D97-AF65-F5344CB8AC3E}">
        <p14:creationId xmlns:p14="http://schemas.microsoft.com/office/powerpoint/2010/main" val="168337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2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63"/>
          <a:stretch/>
        </p:blipFill>
        <p:spPr>
          <a:xfrm>
            <a:off x="3448050" y="-1357295"/>
            <a:ext cx="4279900" cy="2869103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66725" y="1170005"/>
            <a:ext cx="2095500" cy="622299"/>
            <a:chOff x="196850" y="1590705"/>
            <a:chExt cx="2095500" cy="622299"/>
          </a:xfrm>
        </p:grpSpPr>
        <p:sp>
          <p:nvSpPr>
            <p:cNvPr id="6" name="Flowchart: Alternate Process 5"/>
            <p:cNvSpPr/>
            <p:nvPr/>
          </p:nvSpPr>
          <p:spPr>
            <a:xfrm>
              <a:off x="196850" y="1590705"/>
              <a:ext cx="2095500" cy="622299"/>
            </a:xfrm>
            <a:prstGeom prst="flowChartAlternateProcess">
              <a:avLst/>
            </a:prstGeom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3400" y="1701800"/>
              <a:ext cx="1422400" cy="40011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 Black" panose="020B0A04020102020204" pitchFamily="34" charset="0"/>
                </a:rPr>
                <a:t>COURSE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66725" y="2454245"/>
            <a:ext cx="44386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01. Introduction to Digital Marketing</a:t>
            </a:r>
          </a:p>
          <a:p>
            <a:r>
              <a:rPr lang="en-US" b="1" dirty="0"/>
              <a:t>02. Market &amp; Audience Research</a:t>
            </a:r>
          </a:p>
          <a:p>
            <a:r>
              <a:rPr lang="en-US" b="1" dirty="0"/>
              <a:t>03. Meta Marketing (FB &amp; Instagram) </a:t>
            </a:r>
          </a:p>
          <a:p>
            <a:r>
              <a:rPr lang="en-US" b="1" dirty="0"/>
              <a:t>04. Marketing Content Materials</a:t>
            </a:r>
          </a:p>
          <a:p>
            <a:r>
              <a:rPr lang="en-US" b="1" dirty="0"/>
              <a:t>05. Google My Business (Local SEO) </a:t>
            </a:r>
          </a:p>
          <a:p>
            <a:r>
              <a:rPr lang="en-US" b="1" dirty="0"/>
              <a:t>06. SEO (Search Engine Optimization) 07. Email &amp; ChatGPT Marketing </a:t>
            </a:r>
          </a:p>
          <a:p>
            <a:r>
              <a:rPr lang="en-US" b="1" dirty="0"/>
              <a:t>08. YouTube Marketing &amp; Video SEO </a:t>
            </a:r>
          </a:p>
          <a:p>
            <a:r>
              <a:rPr lang="en-US" b="1" dirty="0"/>
              <a:t>09. LinkedIn &amp; Personal Branding </a:t>
            </a:r>
          </a:p>
          <a:p>
            <a:r>
              <a:rPr lang="en-US" b="1" dirty="0"/>
              <a:t>10. Freelance Marketplace &amp; Portfolio 11. Client Management Practice </a:t>
            </a:r>
          </a:p>
          <a:p>
            <a:r>
              <a:rPr lang="en-US" b="1" dirty="0"/>
              <a:t>12. Payment Gateway &amp; Final Project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2036518"/>
            <a:ext cx="256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Digital Marketing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067299" y="2036518"/>
            <a:ext cx="4810125" cy="3834047"/>
            <a:chOff x="5689599" y="2601669"/>
            <a:chExt cx="4810125" cy="3834047"/>
          </a:xfrm>
        </p:grpSpPr>
        <p:sp>
          <p:nvSpPr>
            <p:cNvPr id="9" name="TextBox 8"/>
            <p:cNvSpPr txBox="1"/>
            <p:nvPr/>
          </p:nvSpPr>
          <p:spPr>
            <a:xfrm>
              <a:off x="5689599" y="3019396"/>
              <a:ext cx="4810125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01. Basic Grammar Foundations</a:t>
              </a:r>
              <a:br>
                <a:rPr lang="en-US" b="1" dirty="0"/>
              </a:br>
              <a:r>
                <a:rPr lang="en-US" b="1" dirty="0"/>
                <a:t>02. Essential Sentence Structure</a:t>
              </a:r>
              <a:br>
                <a:rPr lang="en-US" b="1" dirty="0"/>
              </a:br>
              <a:r>
                <a:rPr lang="en-US" b="1" dirty="0"/>
                <a:t>03. Practical Speaking Skills</a:t>
              </a:r>
              <a:br>
                <a:rPr lang="en-US" b="1" dirty="0"/>
              </a:br>
              <a:r>
                <a:rPr lang="en-US" b="1" dirty="0"/>
                <a:t>04. Question Formation Techniques</a:t>
              </a:r>
              <a:br>
                <a:rPr lang="en-US" b="1" dirty="0"/>
              </a:br>
              <a:r>
                <a:rPr lang="en-US" b="1" dirty="0"/>
                <a:t>05. Everyday Conversation Mastery</a:t>
              </a:r>
              <a:br>
                <a:rPr lang="en-US" b="1" dirty="0"/>
              </a:br>
              <a:r>
                <a:rPr lang="en-US" b="1" dirty="0"/>
                <a:t>06. Listening &amp; Understanding Practice</a:t>
              </a:r>
              <a:br>
                <a:rPr lang="en-US" b="1" dirty="0"/>
              </a:br>
              <a:r>
                <a:rPr lang="en-US" b="1" dirty="0"/>
                <a:t>07. Confidence &amp; Fluency Development</a:t>
              </a:r>
              <a:br>
                <a:rPr lang="en-US" b="1" dirty="0"/>
              </a:br>
              <a:r>
                <a:rPr lang="en-US" b="1" dirty="0"/>
                <a:t>08. Tense-Based Speaking Structure</a:t>
              </a:r>
              <a:br>
                <a:rPr lang="en-US" b="1" dirty="0"/>
              </a:br>
              <a:r>
                <a:rPr lang="en-US" b="1" dirty="0"/>
                <a:t>09. Common Speaking Expressions</a:t>
              </a:r>
              <a:br>
                <a:rPr lang="en-US" b="1" dirty="0"/>
              </a:br>
              <a:r>
                <a:rPr lang="en-US" b="1" dirty="0"/>
                <a:t>10. Topic-Based Monologue Practice</a:t>
              </a:r>
              <a:br>
                <a:rPr lang="en-US" b="1" dirty="0"/>
              </a:br>
              <a:r>
                <a:rPr lang="en-US" b="1" dirty="0"/>
                <a:t>11. Professional Presentation Skills</a:t>
              </a:r>
              <a:br>
                <a:rPr lang="en-US" b="1" dirty="0"/>
              </a:br>
              <a:r>
                <a:rPr lang="en-US" b="1" dirty="0"/>
                <a:t>12. Advanced Communication Techniques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689600" y="2601669"/>
              <a:ext cx="210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Spoken English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972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2309F-DE27-3747-729F-DC29FFC3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33CC2C-C2A8-90F0-9303-ADCE7CE87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63"/>
          <a:stretch/>
        </p:blipFill>
        <p:spPr>
          <a:xfrm>
            <a:off x="3448050" y="-1357295"/>
            <a:ext cx="4279900" cy="286910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BC93C7F-83CC-B3E3-4C04-94BB92E87A14}"/>
              </a:ext>
            </a:extLst>
          </p:cNvPr>
          <p:cNvGrpSpPr/>
          <p:nvPr/>
        </p:nvGrpSpPr>
        <p:grpSpPr>
          <a:xfrm>
            <a:off x="466725" y="1170005"/>
            <a:ext cx="2095500" cy="622299"/>
            <a:chOff x="196850" y="1590705"/>
            <a:chExt cx="2095500" cy="622299"/>
          </a:xfrm>
        </p:grpSpPr>
        <p:sp>
          <p:nvSpPr>
            <p:cNvPr id="6" name="Flowchart: Alternate Process 5">
              <a:extLst>
                <a:ext uri="{FF2B5EF4-FFF2-40B4-BE49-F238E27FC236}">
                  <a16:creationId xmlns:a16="http://schemas.microsoft.com/office/drawing/2014/main" id="{E38FA854-B631-F299-A08A-01565AC07CAB}"/>
                </a:ext>
              </a:extLst>
            </p:cNvPr>
            <p:cNvSpPr/>
            <p:nvPr/>
          </p:nvSpPr>
          <p:spPr>
            <a:xfrm>
              <a:off x="196850" y="1590705"/>
              <a:ext cx="2095500" cy="622299"/>
            </a:xfrm>
            <a:prstGeom prst="flowChartAlternateProcess">
              <a:avLst/>
            </a:prstGeom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67D49B7-EAEA-CBC6-97D5-5F6A221D9BD7}"/>
                </a:ext>
              </a:extLst>
            </p:cNvPr>
            <p:cNvSpPr txBox="1"/>
            <p:nvPr/>
          </p:nvSpPr>
          <p:spPr>
            <a:xfrm>
              <a:off x="533400" y="1701800"/>
              <a:ext cx="1422400" cy="40011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 Black" panose="020B0A04020102020204" pitchFamily="34" charset="0"/>
                </a:rPr>
                <a:t>COURSE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9386B98-1B61-0457-14B8-43EB210CE7FA}"/>
              </a:ext>
            </a:extLst>
          </p:cNvPr>
          <p:cNvSpPr txBox="1"/>
          <p:nvPr/>
        </p:nvSpPr>
        <p:spPr>
          <a:xfrm>
            <a:off x="1990724" y="2454245"/>
            <a:ext cx="59721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Computer Fundamentals &amp; Basic Operations</a:t>
            </a:r>
            <a:br>
              <a:rPr lang="en-US" b="1" dirty="0"/>
            </a:br>
            <a:r>
              <a:rPr lang="en-US" b="1" dirty="0"/>
              <a:t>2. Operating System (Windows) Management</a:t>
            </a:r>
            <a:br>
              <a:rPr lang="en-US" b="1" dirty="0"/>
            </a:br>
            <a:r>
              <a:rPr lang="en-US" b="1" dirty="0"/>
              <a:t>3. Typing Skills &amp; Productivity Tools</a:t>
            </a:r>
            <a:br>
              <a:rPr lang="en-US" b="1" dirty="0"/>
            </a:br>
            <a:r>
              <a:rPr lang="en-US" b="1" dirty="0"/>
              <a:t>4. Microsoft Word (Document Processing)</a:t>
            </a:r>
            <a:br>
              <a:rPr lang="en-US" b="1" dirty="0"/>
            </a:br>
            <a:r>
              <a:rPr lang="en-US" b="1" dirty="0"/>
              <a:t>5. Microsoft Excel (Data Management &amp; Analysis)</a:t>
            </a:r>
            <a:br>
              <a:rPr lang="en-US" b="1" dirty="0"/>
            </a:br>
            <a:r>
              <a:rPr lang="en-US" b="1" dirty="0"/>
              <a:t>6. Microsoft PowerPoint (Presentation Skills)</a:t>
            </a:r>
            <a:br>
              <a:rPr lang="en-US" b="1" dirty="0"/>
            </a:br>
            <a:r>
              <a:rPr lang="en-US" b="1" dirty="0"/>
              <a:t>7. Internet Browsing &amp; Online Safety</a:t>
            </a:r>
            <a:br>
              <a:rPr lang="en-US" b="1" dirty="0"/>
            </a:br>
            <a:r>
              <a:rPr lang="en-US" b="1" dirty="0"/>
              <a:t>8. Email &amp; Digital Communication</a:t>
            </a:r>
            <a:br>
              <a:rPr lang="en-US" b="1" dirty="0"/>
            </a:br>
            <a:r>
              <a:rPr lang="en-US" b="1" dirty="0"/>
              <a:t>9. File Management &amp; Cloud Storage</a:t>
            </a:r>
            <a:br>
              <a:rPr lang="en-US" b="1" dirty="0"/>
            </a:br>
            <a:r>
              <a:rPr lang="en-US" b="1" dirty="0"/>
              <a:t>10. Basic Graphic Design (Canva/Tools)</a:t>
            </a:r>
            <a:br>
              <a:rPr lang="en-US" b="1" dirty="0"/>
            </a:br>
            <a:r>
              <a:rPr lang="en-US" b="1" dirty="0"/>
              <a:t>11. IT Troubleshooting &amp; Maintenance Basics</a:t>
            </a:r>
            <a:br>
              <a:rPr lang="en-US" b="1" dirty="0"/>
            </a:br>
            <a:r>
              <a:rPr lang="en-US" b="1" dirty="0"/>
              <a:t>12. Freelancing &amp; Online Work Fundamentals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8AF444-CB25-36BD-1066-F3B95BB5F7F8}"/>
              </a:ext>
            </a:extLst>
          </p:cNvPr>
          <p:cNvSpPr txBox="1"/>
          <p:nvPr/>
        </p:nvSpPr>
        <p:spPr>
          <a:xfrm>
            <a:off x="1990725" y="2036518"/>
            <a:ext cx="3219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Computer Operation</a:t>
            </a:r>
          </a:p>
        </p:txBody>
      </p:sp>
    </p:spTree>
    <p:extLst>
      <p:ext uri="{BB962C8B-B14F-4D97-AF65-F5344CB8AC3E}">
        <p14:creationId xmlns:p14="http://schemas.microsoft.com/office/powerpoint/2010/main" val="89078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B008F-C60D-F647-4115-741E92BDF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3FC475-7E63-69AF-88D2-875CE95918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63"/>
          <a:stretch/>
        </p:blipFill>
        <p:spPr>
          <a:xfrm>
            <a:off x="3448050" y="-1357295"/>
            <a:ext cx="4279900" cy="286910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FD65589-5655-213D-43BB-530460E8038D}"/>
              </a:ext>
            </a:extLst>
          </p:cNvPr>
          <p:cNvGrpSpPr/>
          <p:nvPr/>
        </p:nvGrpSpPr>
        <p:grpSpPr>
          <a:xfrm>
            <a:off x="466725" y="1170005"/>
            <a:ext cx="2095500" cy="622299"/>
            <a:chOff x="196850" y="1590705"/>
            <a:chExt cx="2095500" cy="622299"/>
          </a:xfrm>
        </p:grpSpPr>
        <p:sp>
          <p:nvSpPr>
            <p:cNvPr id="6" name="Flowchart: Alternate Process 5">
              <a:extLst>
                <a:ext uri="{FF2B5EF4-FFF2-40B4-BE49-F238E27FC236}">
                  <a16:creationId xmlns:a16="http://schemas.microsoft.com/office/drawing/2014/main" id="{07F3E446-F1D7-65E9-154F-5D6E4AEA37CF}"/>
                </a:ext>
              </a:extLst>
            </p:cNvPr>
            <p:cNvSpPr/>
            <p:nvPr/>
          </p:nvSpPr>
          <p:spPr>
            <a:xfrm>
              <a:off x="196850" y="1590705"/>
              <a:ext cx="2095500" cy="622299"/>
            </a:xfrm>
            <a:prstGeom prst="flowChartAlternateProcess">
              <a:avLst/>
            </a:prstGeom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8945BDD-2C12-6C04-5A88-FEF6779DE10E}"/>
                </a:ext>
              </a:extLst>
            </p:cNvPr>
            <p:cNvSpPr txBox="1"/>
            <p:nvPr/>
          </p:nvSpPr>
          <p:spPr>
            <a:xfrm>
              <a:off x="533400" y="1701800"/>
              <a:ext cx="1422400" cy="40011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 Black" panose="020B0A04020102020204" pitchFamily="34" charset="0"/>
                </a:rPr>
                <a:t>COURSE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4E575C7-6AF5-05D5-260A-92A9B5376ED5}"/>
              </a:ext>
            </a:extLst>
          </p:cNvPr>
          <p:cNvSpPr txBox="1"/>
          <p:nvPr/>
        </p:nvSpPr>
        <p:spPr>
          <a:xfrm>
            <a:off x="466725" y="2454245"/>
            <a:ext cx="44386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Entrepreneurship Mindset</a:t>
            </a:r>
            <a:br>
              <a:rPr lang="en-US" b="1" dirty="0"/>
            </a:br>
            <a:r>
              <a:rPr lang="en-US" b="1" dirty="0"/>
              <a:t>2. Business Opportunities</a:t>
            </a:r>
            <a:br>
              <a:rPr lang="en-US" b="1" dirty="0"/>
            </a:br>
            <a:r>
              <a:rPr lang="en-US" b="1" dirty="0"/>
              <a:t>3. Business Planning &amp; Strategy</a:t>
            </a:r>
            <a:br>
              <a:rPr lang="en-US" b="1" dirty="0"/>
            </a:br>
            <a:r>
              <a:rPr lang="en-US" b="1" dirty="0"/>
              <a:t>4. Startup Legal Framework</a:t>
            </a:r>
            <a:br>
              <a:rPr lang="en-US" b="1" dirty="0"/>
            </a:br>
            <a:r>
              <a:rPr lang="en-US" b="1" dirty="0"/>
              <a:t>5. Financial Management</a:t>
            </a:r>
            <a:br>
              <a:rPr lang="en-US" b="1" dirty="0"/>
            </a:br>
            <a:r>
              <a:rPr lang="en-US" b="1" dirty="0"/>
              <a:t>6. Marketing &amp; Branding</a:t>
            </a:r>
            <a:br>
              <a:rPr lang="en-US" b="1" dirty="0"/>
            </a:br>
            <a:r>
              <a:rPr lang="en-US" b="1" dirty="0"/>
              <a:t>7. Digital Marketing Tools</a:t>
            </a:r>
            <a:br>
              <a:rPr lang="en-US" b="1" dirty="0"/>
            </a:br>
            <a:r>
              <a:rPr lang="en-US" b="1" dirty="0"/>
              <a:t>8. Operations &amp; Supply Chain</a:t>
            </a:r>
            <a:br>
              <a:rPr lang="en-US" b="1" dirty="0"/>
            </a:br>
            <a:r>
              <a:rPr lang="en-US" b="1" dirty="0"/>
              <a:t>9. Risk &amp; Problem Solving</a:t>
            </a:r>
            <a:br>
              <a:rPr lang="en-US" b="1" dirty="0"/>
            </a:br>
            <a:r>
              <a:rPr lang="en-US" b="1" dirty="0"/>
              <a:t>10. Leadership &amp; Team Skills</a:t>
            </a:r>
            <a:br>
              <a:rPr lang="en-US" b="1" dirty="0"/>
            </a:br>
            <a:r>
              <a:rPr lang="en-US" b="1" dirty="0"/>
              <a:t>11. Funding &amp; Investment</a:t>
            </a:r>
            <a:br>
              <a:rPr lang="en-US" b="1" dirty="0"/>
            </a:br>
            <a:r>
              <a:rPr lang="en-US" b="1" dirty="0"/>
              <a:t>12. Business Growth &amp; Sustainability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9E58E3-8A9C-EE81-18A9-BBCAEC90E5DC}"/>
              </a:ext>
            </a:extLst>
          </p:cNvPr>
          <p:cNvSpPr txBox="1"/>
          <p:nvPr/>
        </p:nvSpPr>
        <p:spPr>
          <a:xfrm>
            <a:off x="466724" y="2036518"/>
            <a:ext cx="4200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Entrepreneurship Development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2531A4E-3DAD-E748-E8A6-10BF1E8344F4}"/>
              </a:ext>
            </a:extLst>
          </p:cNvPr>
          <p:cNvGrpSpPr/>
          <p:nvPr/>
        </p:nvGrpSpPr>
        <p:grpSpPr>
          <a:xfrm>
            <a:off x="5067299" y="2036518"/>
            <a:ext cx="5486401" cy="4111046"/>
            <a:chOff x="5689599" y="2601669"/>
            <a:chExt cx="5486401" cy="411104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7BB9CB9-3DA4-72F3-5F89-ADF926871B28}"/>
                </a:ext>
              </a:extLst>
            </p:cNvPr>
            <p:cNvSpPr txBox="1"/>
            <p:nvPr/>
          </p:nvSpPr>
          <p:spPr>
            <a:xfrm>
              <a:off x="5689599" y="3019396"/>
              <a:ext cx="5486401" cy="3693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1. Workplace English Basics</a:t>
              </a:r>
              <a:br>
                <a:rPr lang="en-US" b="1" dirty="0"/>
              </a:br>
              <a:r>
                <a:rPr lang="en-US" b="1" dirty="0"/>
                <a:t>2. Professional Communication</a:t>
              </a:r>
              <a:br>
                <a:rPr lang="en-US" b="1" dirty="0"/>
              </a:br>
              <a:r>
                <a:rPr lang="en-US" b="1" dirty="0"/>
                <a:t>3. Office Etiquette &amp; Team Skills</a:t>
              </a:r>
              <a:br>
                <a:rPr lang="en-US" b="1" dirty="0"/>
              </a:br>
              <a:r>
                <a:rPr lang="en-US" b="1" dirty="0"/>
                <a:t>4. Workplace Speaking Skills</a:t>
              </a:r>
              <a:br>
                <a:rPr lang="en-US" b="1" dirty="0"/>
              </a:br>
              <a:r>
                <a:rPr lang="en-US" b="1" dirty="0"/>
                <a:t>5. Listening &amp; Understanding</a:t>
              </a:r>
              <a:br>
                <a:rPr lang="en-US" b="1" dirty="0"/>
              </a:br>
              <a:r>
                <a:rPr lang="en-US" b="1" dirty="0"/>
                <a:t>6. Business &amp; Industry Vocabulary</a:t>
              </a:r>
              <a:br>
                <a:rPr lang="en-US" b="1" dirty="0"/>
              </a:br>
              <a:r>
                <a:rPr lang="en-US" b="1" dirty="0"/>
                <a:t>7. Email &amp; Business Writing</a:t>
              </a:r>
              <a:br>
                <a:rPr lang="en-US" b="1" dirty="0"/>
              </a:br>
              <a:r>
                <a:rPr lang="en-US" b="1" dirty="0"/>
                <a:t>8. Meetings &amp; Presentation Skills</a:t>
              </a:r>
              <a:br>
                <a:rPr lang="en-US" b="1" dirty="0"/>
              </a:br>
              <a:r>
                <a:rPr lang="en-US" b="1" dirty="0"/>
                <a:t>9. Phone &amp; Virtual Communication</a:t>
              </a:r>
              <a:br>
                <a:rPr lang="en-US" b="1" dirty="0"/>
              </a:br>
              <a:r>
                <a:rPr lang="en-US" b="1" dirty="0"/>
                <a:t>10. Client Handling &amp; Service</a:t>
              </a:r>
              <a:br>
                <a:rPr lang="en-US" b="1" dirty="0"/>
              </a:br>
              <a:r>
                <a:rPr lang="en-US" b="1" dirty="0"/>
                <a:t>11. Interview &amp; Career Skills</a:t>
              </a:r>
              <a:br>
                <a:rPr lang="en-US" b="1" dirty="0"/>
              </a:br>
              <a:r>
                <a:rPr lang="en-US" b="1" dirty="0"/>
                <a:t>12. Advanced Communication &amp; Problem Solving</a:t>
              </a:r>
            </a:p>
            <a:p>
              <a:endParaRPr lang="en-US" b="1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607D894-73A6-FBB9-0AAF-4E642AEF21A1}"/>
                </a:ext>
              </a:extLst>
            </p:cNvPr>
            <p:cNvSpPr txBox="1"/>
            <p:nvPr/>
          </p:nvSpPr>
          <p:spPr>
            <a:xfrm>
              <a:off x="5689599" y="2601669"/>
              <a:ext cx="33242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English for 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187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49"/>
          <a:stretch/>
        </p:blipFill>
        <p:spPr>
          <a:xfrm>
            <a:off x="5111750" y="-1378813"/>
            <a:ext cx="4279900" cy="27669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9700" y="1281816"/>
            <a:ext cx="4432300" cy="584775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Upcoming Course:</a:t>
            </a:r>
          </a:p>
        </p:txBody>
      </p:sp>
      <p:sp>
        <p:nvSpPr>
          <p:cNvPr id="7" name="Rectangle 6"/>
          <p:cNvSpPr/>
          <p:nvPr/>
        </p:nvSpPr>
        <p:spPr>
          <a:xfrm>
            <a:off x="139700" y="2261402"/>
            <a:ext cx="2012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Graphic Design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095500" y="2446068"/>
            <a:ext cx="13868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323614" y="2261402"/>
            <a:ext cx="1687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Kids Spoken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975947" y="2446068"/>
            <a:ext cx="1063153" cy="154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703781" y="5592388"/>
            <a:ext cx="41702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Noorani Quran Shikkah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330210" y="5815811"/>
            <a:ext cx="6658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39700" y="3122895"/>
            <a:ext cx="2169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Arabic Language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23614" y="3122895"/>
            <a:ext cx="2537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Japanese Language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46700" y="4181367"/>
            <a:ext cx="2227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Korean Language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37900" y="4222666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Spanish language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75" y="2031997"/>
            <a:ext cx="1782825" cy="8281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50" y="5031552"/>
            <a:ext cx="3408613" cy="158333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6" name="Straight Arrow Connector 25"/>
          <p:cNvCxnSpPr/>
          <p:nvPr/>
        </p:nvCxnSpPr>
        <p:spPr>
          <a:xfrm>
            <a:off x="2278357" y="3338922"/>
            <a:ext cx="12039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351099" y="4434677"/>
            <a:ext cx="11294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75" y="3046482"/>
            <a:ext cx="1782825" cy="8281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74" y="4020606"/>
            <a:ext cx="1782825" cy="82814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3" name="Straight Arrow Connector 32"/>
          <p:cNvCxnSpPr/>
          <p:nvPr/>
        </p:nvCxnSpPr>
        <p:spPr>
          <a:xfrm>
            <a:off x="7718613" y="3338922"/>
            <a:ext cx="3204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081763"/>
            <a:ext cx="1782824" cy="8281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3068336"/>
            <a:ext cx="1782825" cy="83502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41" name="Straight Arrow Connector 40"/>
          <p:cNvCxnSpPr/>
          <p:nvPr/>
        </p:nvCxnSpPr>
        <p:spPr>
          <a:xfrm>
            <a:off x="7507524" y="4401972"/>
            <a:ext cx="3204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2" name="Picture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4064314"/>
            <a:ext cx="1782825" cy="8281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854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2" grpId="0"/>
      <p:bldP spid="14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49"/>
          <a:stretch/>
        </p:blipFill>
        <p:spPr>
          <a:xfrm>
            <a:off x="107890" y="-1375433"/>
            <a:ext cx="4279900" cy="276699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0375514-655D-2819-27C7-663F09A77A78}"/>
              </a:ext>
            </a:extLst>
          </p:cNvPr>
          <p:cNvGrpSpPr/>
          <p:nvPr/>
        </p:nvGrpSpPr>
        <p:grpSpPr>
          <a:xfrm>
            <a:off x="0" y="3304155"/>
            <a:ext cx="3152774" cy="772205"/>
            <a:chOff x="0" y="1954768"/>
            <a:chExt cx="1670050" cy="369332"/>
          </a:xfrm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629C5F0-C8E7-0DD5-A863-4E8A5FF6AE69}"/>
                </a:ext>
              </a:extLst>
            </p:cNvPr>
            <p:cNvSpPr/>
            <p:nvPr/>
          </p:nvSpPr>
          <p:spPr>
            <a:xfrm>
              <a:off x="0" y="1954768"/>
              <a:ext cx="1612900" cy="369332"/>
            </a:xfrm>
            <a:prstGeom prst="rect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B8C29C28-DA1A-63D4-51FD-491E4F4DD166}"/>
                </a:ext>
              </a:extLst>
            </p:cNvPr>
            <p:cNvSpPr txBox="1"/>
            <p:nvPr/>
          </p:nvSpPr>
          <p:spPr>
            <a:xfrm>
              <a:off x="57150" y="1954768"/>
              <a:ext cx="1612900" cy="30912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  PORTAL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F97DB25-C35B-0861-724B-A9C6BCDF89A4}"/>
              </a:ext>
            </a:extLst>
          </p:cNvPr>
          <p:cNvGrpSpPr/>
          <p:nvPr/>
        </p:nvGrpSpPr>
        <p:grpSpPr>
          <a:xfrm>
            <a:off x="3783724" y="2502167"/>
            <a:ext cx="966951" cy="2376179"/>
            <a:chOff x="4441248" y="2512347"/>
            <a:chExt cx="966951" cy="237617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0C43A24-E6F2-0FCC-3561-2ACEAED39104}"/>
                </a:ext>
              </a:extLst>
            </p:cNvPr>
            <p:cNvCxnSpPr/>
            <p:nvPr/>
          </p:nvCxnSpPr>
          <p:spPr>
            <a:xfrm>
              <a:off x="4469062" y="2607906"/>
              <a:ext cx="0" cy="2175642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ight Arrow 9">
              <a:extLst>
                <a:ext uri="{FF2B5EF4-FFF2-40B4-BE49-F238E27FC236}">
                  <a16:creationId xmlns:a16="http://schemas.microsoft.com/office/drawing/2014/main" id="{B6254D3D-2014-CD1E-4E8E-1B6727E3F3D9}"/>
                </a:ext>
              </a:extLst>
            </p:cNvPr>
            <p:cNvSpPr/>
            <p:nvPr/>
          </p:nvSpPr>
          <p:spPr>
            <a:xfrm>
              <a:off x="4441248" y="2512347"/>
              <a:ext cx="966951" cy="20995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" name="Right Arrow 10">
              <a:extLst>
                <a:ext uri="{FF2B5EF4-FFF2-40B4-BE49-F238E27FC236}">
                  <a16:creationId xmlns:a16="http://schemas.microsoft.com/office/drawing/2014/main" id="{6E4FDE4D-3550-5B5D-485B-E77B14A74A55}"/>
                </a:ext>
              </a:extLst>
            </p:cNvPr>
            <p:cNvSpPr/>
            <p:nvPr/>
          </p:nvSpPr>
          <p:spPr>
            <a:xfrm>
              <a:off x="4441248" y="4678570"/>
              <a:ext cx="966951" cy="20995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B0B688-3527-3A5A-E754-B442C93937E4}"/>
              </a:ext>
            </a:extLst>
          </p:cNvPr>
          <p:cNvGrpSpPr/>
          <p:nvPr/>
        </p:nvGrpSpPr>
        <p:grpSpPr>
          <a:xfrm>
            <a:off x="5517329" y="1725712"/>
            <a:ext cx="2702560" cy="1733988"/>
            <a:chOff x="2743454" y="2373777"/>
            <a:chExt cx="2702560" cy="1733988"/>
          </a:xfrm>
        </p:grpSpPr>
        <p:sp>
          <p:nvSpPr>
            <p:cNvPr id="16" name="Flowchart: Off-page Connector 15">
              <a:extLst>
                <a:ext uri="{FF2B5EF4-FFF2-40B4-BE49-F238E27FC236}">
                  <a16:creationId xmlns:a16="http://schemas.microsoft.com/office/drawing/2014/main" id="{FB0CBB7C-8DE5-8C68-A9C8-9CD95980B480}"/>
                </a:ext>
              </a:extLst>
            </p:cNvPr>
            <p:cNvSpPr/>
            <p:nvPr/>
          </p:nvSpPr>
          <p:spPr>
            <a:xfrm rot="10800000">
              <a:off x="2743454" y="2373777"/>
              <a:ext cx="2702560" cy="1733988"/>
            </a:xfrm>
            <a:prstGeom prst="flowChartOffpageConnector">
              <a:avLst/>
            </a:prstGeom>
            <a:solidFill>
              <a:schemeClr val="tx1"/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TextBox 24">
              <a:extLst>
                <a:ext uri="{FF2B5EF4-FFF2-40B4-BE49-F238E27FC236}">
                  <a16:creationId xmlns:a16="http://schemas.microsoft.com/office/drawing/2014/main" id="{8F5F57CE-F170-C20D-27DE-0C3397982FB0}"/>
                </a:ext>
              </a:extLst>
            </p:cNvPr>
            <p:cNvSpPr txBox="1"/>
            <p:nvPr/>
          </p:nvSpPr>
          <p:spPr>
            <a:xfrm>
              <a:off x="2876549" y="2697755"/>
              <a:ext cx="24932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Teacher</a:t>
              </a:r>
            </a:p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Hub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2734DB9-370F-B22A-7319-60D77BB38D07}"/>
              </a:ext>
            </a:extLst>
          </p:cNvPr>
          <p:cNvGrpSpPr/>
          <p:nvPr/>
        </p:nvGrpSpPr>
        <p:grpSpPr>
          <a:xfrm>
            <a:off x="5517329" y="3801396"/>
            <a:ext cx="2702560" cy="1733988"/>
            <a:chOff x="1873250" y="4651672"/>
            <a:chExt cx="2702560" cy="1733988"/>
          </a:xfrm>
        </p:grpSpPr>
        <p:sp>
          <p:nvSpPr>
            <p:cNvPr id="14" name="Flowchart: Off-page Connector 13">
              <a:extLst>
                <a:ext uri="{FF2B5EF4-FFF2-40B4-BE49-F238E27FC236}">
                  <a16:creationId xmlns:a16="http://schemas.microsoft.com/office/drawing/2014/main" id="{7E20B579-4033-6844-E016-570F1FCCA0D3}"/>
                </a:ext>
              </a:extLst>
            </p:cNvPr>
            <p:cNvSpPr/>
            <p:nvPr/>
          </p:nvSpPr>
          <p:spPr>
            <a:xfrm rot="10800000">
              <a:off x="1873250" y="4651672"/>
              <a:ext cx="2702560" cy="1733988"/>
            </a:xfrm>
            <a:prstGeom prst="flowChartOffpageConnector">
              <a:avLst/>
            </a:prstGeom>
            <a:solidFill>
              <a:schemeClr val="tx1"/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" name="TextBox 27">
              <a:extLst>
                <a:ext uri="{FF2B5EF4-FFF2-40B4-BE49-F238E27FC236}">
                  <a16:creationId xmlns:a16="http://schemas.microsoft.com/office/drawing/2014/main" id="{3712DDB1-6727-BDDE-7F64-66394B49DA7F}"/>
                </a:ext>
              </a:extLst>
            </p:cNvPr>
            <p:cNvSpPr txBox="1"/>
            <p:nvPr/>
          </p:nvSpPr>
          <p:spPr>
            <a:xfrm>
              <a:off x="2291841" y="5009039"/>
              <a:ext cx="18653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Job</a:t>
              </a:r>
            </a:p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Portal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260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0175" y="2827774"/>
            <a:ext cx="10136301" cy="58477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Top 10 Most Globally In-Demand Practical Skills / Jobs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49"/>
          <a:stretch/>
        </p:blipFill>
        <p:spPr>
          <a:xfrm>
            <a:off x="5229116" y="-1536808"/>
            <a:ext cx="4279900" cy="276699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B4FA6B4-93AF-3ED5-735C-CDCF054A91A9}"/>
              </a:ext>
            </a:extLst>
          </p:cNvPr>
          <p:cNvGrpSpPr/>
          <p:nvPr/>
        </p:nvGrpSpPr>
        <p:grpSpPr>
          <a:xfrm>
            <a:off x="310175" y="1303812"/>
            <a:ext cx="4784339" cy="622299"/>
            <a:chOff x="196850" y="1590705"/>
            <a:chExt cx="2324100" cy="622299"/>
          </a:xfrm>
        </p:grpSpPr>
        <p:sp>
          <p:nvSpPr>
            <p:cNvPr id="8" name="Flowchart: Alternate Process 7">
              <a:extLst>
                <a:ext uri="{FF2B5EF4-FFF2-40B4-BE49-F238E27FC236}">
                  <a16:creationId xmlns:a16="http://schemas.microsoft.com/office/drawing/2014/main" id="{097DC679-4F85-51B0-E02F-BC91CF6B7DE9}"/>
                </a:ext>
              </a:extLst>
            </p:cNvPr>
            <p:cNvSpPr/>
            <p:nvPr/>
          </p:nvSpPr>
          <p:spPr>
            <a:xfrm>
              <a:off x="196850" y="1590705"/>
              <a:ext cx="2095500" cy="622299"/>
            </a:xfrm>
            <a:prstGeom prst="flowChartAlternateProcess">
              <a:avLst/>
            </a:prstGeom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4A022FE-D389-DCCA-6B6A-A12D2791CD0D}"/>
                </a:ext>
              </a:extLst>
            </p:cNvPr>
            <p:cNvSpPr txBox="1"/>
            <p:nvPr/>
          </p:nvSpPr>
          <p:spPr>
            <a:xfrm>
              <a:off x="327194" y="1701800"/>
              <a:ext cx="2193756" cy="46166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UPCOMING PROJECT</a:t>
              </a:r>
            </a:p>
          </p:txBody>
        </p:sp>
      </p:grpSp>
      <p:sp>
        <p:nvSpPr>
          <p:cNvPr id="10" name="Rectangle 9"/>
          <p:cNvSpPr/>
          <p:nvPr/>
        </p:nvSpPr>
        <p:spPr>
          <a:xfrm>
            <a:off x="2496767" y="4163696"/>
            <a:ext cx="5763116" cy="52322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en-US" sz="2800" b="1" u="sng" dirty="0">
                <a:solidFill>
                  <a:srgbClr val="FFFF00"/>
                </a:solidFill>
              </a:rPr>
              <a:t>Skill / Job Global Demand Reason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4748405" y="5090160"/>
            <a:ext cx="1259840" cy="155448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69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49"/>
          <a:stretch/>
        </p:blipFill>
        <p:spPr>
          <a:xfrm>
            <a:off x="8023116" y="-1546968"/>
            <a:ext cx="4279900" cy="276699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B4FA6B4-93AF-3ED5-735C-CDCF054A91A9}"/>
              </a:ext>
            </a:extLst>
          </p:cNvPr>
          <p:cNvGrpSpPr/>
          <p:nvPr/>
        </p:nvGrpSpPr>
        <p:grpSpPr>
          <a:xfrm>
            <a:off x="167935" y="156395"/>
            <a:ext cx="3571875" cy="622299"/>
            <a:chOff x="196850" y="1590705"/>
            <a:chExt cx="2324100" cy="622299"/>
          </a:xfrm>
        </p:grpSpPr>
        <p:sp>
          <p:nvSpPr>
            <p:cNvPr id="6" name="Flowchart: Alternate Process 5">
              <a:extLst>
                <a:ext uri="{FF2B5EF4-FFF2-40B4-BE49-F238E27FC236}">
                  <a16:creationId xmlns:a16="http://schemas.microsoft.com/office/drawing/2014/main" id="{097DC679-4F85-51B0-E02F-BC91CF6B7DE9}"/>
                </a:ext>
              </a:extLst>
            </p:cNvPr>
            <p:cNvSpPr/>
            <p:nvPr/>
          </p:nvSpPr>
          <p:spPr>
            <a:xfrm>
              <a:off x="196850" y="1590705"/>
              <a:ext cx="2095500" cy="622299"/>
            </a:xfrm>
            <a:prstGeom prst="flowChartAlternateProcess">
              <a:avLst/>
            </a:prstGeom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4A022FE-D389-DCCA-6B6A-A12D2791CD0D}"/>
                </a:ext>
              </a:extLst>
            </p:cNvPr>
            <p:cNvSpPr txBox="1"/>
            <p:nvPr/>
          </p:nvSpPr>
          <p:spPr>
            <a:xfrm>
              <a:off x="425450" y="1701800"/>
              <a:ext cx="2095500" cy="40011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 Black" panose="020B0A04020102020204" pitchFamily="34" charset="0"/>
                </a:rPr>
                <a:t>OFFLINE COURSE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074439" y="5766057"/>
            <a:ext cx="1236304" cy="12208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42" y="58562"/>
            <a:ext cx="2162428" cy="12163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Oval 21"/>
          <p:cNvSpPr/>
          <p:nvPr/>
        </p:nvSpPr>
        <p:spPr>
          <a:xfrm>
            <a:off x="193086" y="1084286"/>
            <a:ext cx="254018" cy="277259"/>
          </a:xfrm>
          <a:prstGeom prst="ellipse">
            <a:avLst/>
          </a:prstGeom>
          <a:solidFill>
            <a:srgbClr val="FFFF00"/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1487302-4241-86B8-50C0-B37B68167AA7}"/>
              </a:ext>
            </a:extLst>
          </p:cNvPr>
          <p:cNvSpPr txBox="1"/>
          <p:nvPr/>
        </p:nvSpPr>
        <p:spPr>
          <a:xfrm>
            <a:off x="447104" y="927640"/>
            <a:ext cx="433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Gloucester MT Extra Condensed" panose="02030808020601010101" pitchFamily="18" charset="0"/>
              </a:rPr>
              <a:t>Electrician / Electrical Technician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324879F-CCEE-1158-C12B-150C8C57BC67}"/>
              </a:ext>
            </a:extLst>
          </p:cNvPr>
          <p:cNvSpPr txBox="1"/>
          <p:nvPr/>
        </p:nvSpPr>
        <p:spPr>
          <a:xfrm>
            <a:off x="447104" y="1795631"/>
            <a:ext cx="463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Gloucester MT Extra Condensed" panose="02030808020601010101" pitchFamily="18" charset="0"/>
              </a:rPr>
              <a:t>Plumbing &amp; Pipe Fitting Technician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1174B61-4840-5314-B599-DC51DA9F3364}"/>
              </a:ext>
            </a:extLst>
          </p:cNvPr>
          <p:cNvSpPr txBox="1"/>
          <p:nvPr/>
        </p:nvSpPr>
        <p:spPr>
          <a:xfrm>
            <a:off x="447103" y="3023973"/>
            <a:ext cx="4772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Gloucester MT Extra Condensed" panose="02030808020601010101" pitchFamily="18" charset="0"/>
              </a:rPr>
              <a:t>Construction &amp; Welding Technician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BB8B6C1-39B7-EEF1-C431-441929B6B78B}"/>
              </a:ext>
            </a:extLst>
          </p:cNvPr>
          <p:cNvSpPr txBox="1"/>
          <p:nvPr/>
        </p:nvSpPr>
        <p:spPr>
          <a:xfrm>
            <a:off x="447104" y="4510019"/>
            <a:ext cx="4877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Gloucester MT Extra Condensed" panose="02030808020601010101" pitchFamily="18" charset="0"/>
              </a:rPr>
              <a:t>HVAC / Cooling &amp; Heating Technician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E9D839-0FB6-DA45-0C8D-EF422F5165FD}"/>
              </a:ext>
            </a:extLst>
          </p:cNvPr>
          <p:cNvSpPr txBox="1"/>
          <p:nvPr/>
        </p:nvSpPr>
        <p:spPr>
          <a:xfrm>
            <a:off x="447104" y="5851446"/>
            <a:ext cx="4410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Gloucester MT Extra Condensed" panose="02030808020601010101" pitchFamily="18" charset="0"/>
              </a:rPr>
              <a:t>Professional Driver (LMV/HMV)</a:t>
            </a:r>
          </a:p>
        </p:txBody>
      </p:sp>
      <p:sp>
        <p:nvSpPr>
          <p:cNvPr id="49" name="Oval 48"/>
          <p:cNvSpPr/>
          <p:nvPr/>
        </p:nvSpPr>
        <p:spPr>
          <a:xfrm>
            <a:off x="193086" y="1949390"/>
            <a:ext cx="254018" cy="277259"/>
          </a:xfrm>
          <a:prstGeom prst="ellipse">
            <a:avLst/>
          </a:prstGeom>
          <a:solidFill>
            <a:srgbClr val="FFFF00"/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871" y="3183718"/>
            <a:ext cx="254018" cy="277259"/>
          </a:xfrm>
          <a:prstGeom prst="ellipse">
            <a:avLst/>
          </a:prstGeom>
          <a:solidFill>
            <a:srgbClr val="FFFF00"/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93086" y="4663776"/>
            <a:ext cx="254018" cy="277259"/>
          </a:xfrm>
          <a:prstGeom prst="ellipse">
            <a:avLst/>
          </a:prstGeom>
          <a:solidFill>
            <a:srgbClr val="FFFF00"/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193086" y="6005203"/>
            <a:ext cx="254018" cy="277259"/>
          </a:xfrm>
          <a:prstGeom prst="ellipse">
            <a:avLst/>
          </a:prstGeom>
          <a:solidFill>
            <a:srgbClr val="FFFF00"/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Elbow Connector 53"/>
          <p:cNvCxnSpPr/>
          <p:nvPr/>
        </p:nvCxnSpPr>
        <p:spPr>
          <a:xfrm flipV="1">
            <a:off x="4602260" y="774187"/>
            <a:ext cx="1290262" cy="500742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cxnSpLocks/>
          </p:cNvCxnSpPr>
          <p:nvPr/>
        </p:nvCxnSpPr>
        <p:spPr>
          <a:xfrm>
            <a:off x="5069222" y="2103782"/>
            <a:ext cx="23241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cxnSpLocks/>
          </p:cNvCxnSpPr>
          <p:nvPr/>
        </p:nvCxnSpPr>
        <p:spPr>
          <a:xfrm>
            <a:off x="5324475" y="4940022"/>
            <a:ext cx="264526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cxnSpLocks/>
          </p:cNvCxnSpPr>
          <p:nvPr/>
        </p:nvCxnSpPr>
        <p:spPr>
          <a:xfrm>
            <a:off x="4571438" y="6198382"/>
            <a:ext cx="216294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6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917" y="1417223"/>
            <a:ext cx="2162428" cy="12131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07656" y="2765969"/>
            <a:ext cx="2162428" cy="12185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655" y="4125723"/>
            <a:ext cx="2162428" cy="12163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E0D8957-3B0B-0AC3-D264-DC4602B9C940}"/>
              </a:ext>
            </a:extLst>
          </p:cNvPr>
          <p:cNvCxnSpPr>
            <a:cxnSpLocks/>
          </p:cNvCxnSpPr>
          <p:nvPr/>
        </p:nvCxnSpPr>
        <p:spPr>
          <a:xfrm>
            <a:off x="4898408" y="3419475"/>
            <a:ext cx="214422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E4EC2895-746B-F4D7-3CBD-E43E4466FC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525" y="5483278"/>
            <a:ext cx="2162428" cy="12163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44203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4" grpId="0"/>
      <p:bldP spid="35" grpId="0"/>
      <p:bldP spid="36" grpId="0"/>
      <p:bldP spid="37" grpId="0"/>
      <p:bldP spid="38" grpId="0"/>
      <p:bldP spid="49" grpId="0" animBg="1"/>
      <p:bldP spid="50" grpId="0" animBg="1"/>
      <p:bldP spid="51" grpId="0" animBg="1"/>
      <p:bldP spid="5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49"/>
          <a:stretch/>
        </p:blipFill>
        <p:spPr>
          <a:xfrm>
            <a:off x="8159750" y="-1654835"/>
            <a:ext cx="4279900" cy="276699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B4FA6B4-93AF-3ED5-735C-CDCF054A91A9}"/>
              </a:ext>
            </a:extLst>
          </p:cNvPr>
          <p:cNvGrpSpPr/>
          <p:nvPr/>
        </p:nvGrpSpPr>
        <p:grpSpPr>
          <a:xfrm>
            <a:off x="228990" y="108330"/>
            <a:ext cx="3571875" cy="622299"/>
            <a:chOff x="196850" y="1590705"/>
            <a:chExt cx="2324100" cy="622299"/>
          </a:xfrm>
        </p:grpSpPr>
        <p:sp>
          <p:nvSpPr>
            <p:cNvPr id="6" name="Flowchart: Alternate Process 5">
              <a:extLst>
                <a:ext uri="{FF2B5EF4-FFF2-40B4-BE49-F238E27FC236}">
                  <a16:creationId xmlns:a16="http://schemas.microsoft.com/office/drawing/2014/main" id="{097DC679-4F85-51B0-E02F-BC91CF6B7DE9}"/>
                </a:ext>
              </a:extLst>
            </p:cNvPr>
            <p:cNvSpPr/>
            <p:nvPr/>
          </p:nvSpPr>
          <p:spPr>
            <a:xfrm>
              <a:off x="196850" y="1590705"/>
              <a:ext cx="2095500" cy="622299"/>
            </a:xfrm>
            <a:prstGeom prst="flowChartAlternateProcess">
              <a:avLst/>
            </a:prstGeom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4A022FE-D389-DCCA-6B6A-A12D2791CD0D}"/>
                </a:ext>
              </a:extLst>
            </p:cNvPr>
            <p:cNvSpPr txBox="1"/>
            <p:nvPr/>
          </p:nvSpPr>
          <p:spPr>
            <a:xfrm>
              <a:off x="425450" y="1701800"/>
              <a:ext cx="2095500" cy="40011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 Black" panose="020B0A04020102020204" pitchFamily="34" charset="0"/>
                </a:rPr>
                <a:t>OFFLINE COURSE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268" y="5773784"/>
            <a:ext cx="1236304" cy="12208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074439" y="5766057"/>
            <a:ext cx="1236304" cy="1220850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298493" y="1045146"/>
            <a:ext cx="254018" cy="277259"/>
          </a:xfrm>
          <a:prstGeom prst="ellipse">
            <a:avLst/>
          </a:prstGeom>
          <a:solidFill>
            <a:srgbClr val="FFFF00"/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1B6EEA-2334-6794-151A-D73CA6C172EA}"/>
              </a:ext>
            </a:extLst>
          </p:cNvPr>
          <p:cNvSpPr txBox="1"/>
          <p:nvPr/>
        </p:nvSpPr>
        <p:spPr>
          <a:xfrm>
            <a:off x="552511" y="891387"/>
            <a:ext cx="4724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Gloucester MT Extra Condensed" panose="02030808020601010101" pitchFamily="18" charset="0"/>
              </a:rPr>
              <a:t>Housekeeping &amp; Caregiving Assistant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934BE5-B85F-480D-4436-E446764648D6}"/>
              </a:ext>
            </a:extLst>
          </p:cNvPr>
          <p:cNvSpPr txBox="1"/>
          <p:nvPr/>
        </p:nvSpPr>
        <p:spPr>
          <a:xfrm>
            <a:off x="580322" y="1768102"/>
            <a:ext cx="442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Gloucester MT Extra Condensed" panose="02030808020601010101" pitchFamily="18" charset="0"/>
              </a:rPr>
              <a:t>Hospitality &amp; Tourism Professional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DAD8DA-6CD4-9DCD-8905-61F21C51733D}"/>
              </a:ext>
            </a:extLst>
          </p:cNvPr>
          <p:cNvSpPr txBox="1"/>
          <p:nvPr/>
        </p:nvSpPr>
        <p:spPr>
          <a:xfrm>
            <a:off x="552511" y="3137260"/>
            <a:ext cx="442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Gloucester MT Extra Condensed" panose="02030808020601010101" pitchFamily="18" charset="0"/>
              </a:rPr>
              <a:t>Computer Operator &amp; Freelancing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B869FC-7D51-4F3F-7CB6-D092ED91E914}"/>
              </a:ext>
            </a:extLst>
          </p:cNvPr>
          <p:cNvSpPr txBox="1"/>
          <p:nvPr/>
        </p:nvSpPr>
        <p:spPr>
          <a:xfrm>
            <a:off x="535268" y="4500537"/>
            <a:ext cx="4741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Gloucester MT Extra Condensed" panose="02030808020601010101" pitchFamily="18" charset="0"/>
              </a:rPr>
              <a:t>Tailoring &amp; Dress Making Professional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70DAD8-2D3E-A490-FDF3-517272B7F1FA}"/>
              </a:ext>
            </a:extLst>
          </p:cNvPr>
          <p:cNvSpPr txBox="1"/>
          <p:nvPr/>
        </p:nvSpPr>
        <p:spPr>
          <a:xfrm>
            <a:off x="580322" y="5870725"/>
            <a:ext cx="4696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Gloucester MT Extra Condensed" panose="02030808020601010101" pitchFamily="18" charset="0"/>
              </a:rPr>
              <a:t>Beauty Therapy &amp; Salon Professional</a:t>
            </a:r>
          </a:p>
        </p:txBody>
      </p:sp>
      <p:sp>
        <p:nvSpPr>
          <p:cNvPr id="26" name="Oval 25"/>
          <p:cNvSpPr/>
          <p:nvPr/>
        </p:nvSpPr>
        <p:spPr>
          <a:xfrm>
            <a:off x="298493" y="1916186"/>
            <a:ext cx="254018" cy="277259"/>
          </a:xfrm>
          <a:prstGeom prst="ellipse">
            <a:avLst/>
          </a:prstGeom>
          <a:solidFill>
            <a:srgbClr val="FFFF00"/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98493" y="3291019"/>
            <a:ext cx="254018" cy="277259"/>
          </a:xfrm>
          <a:prstGeom prst="ellipse">
            <a:avLst/>
          </a:prstGeom>
          <a:solidFill>
            <a:srgbClr val="FFFF00"/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98493" y="4657752"/>
            <a:ext cx="254018" cy="277259"/>
          </a:xfrm>
          <a:prstGeom prst="ellipse">
            <a:avLst/>
          </a:prstGeom>
          <a:solidFill>
            <a:srgbClr val="FFFF00"/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02696" y="6024485"/>
            <a:ext cx="254018" cy="277259"/>
          </a:xfrm>
          <a:prstGeom prst="ellipse">
            <a:avLst/>
          </a:prstGeom>
          <a:solidFill>
            <a:srgbClr val="FFFF00"/>
          </a:solidFill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>
            <a:cxnSpLocks/>
          </p:cNvCxnSpPr>
          <p:nvPr/>
        </p:nvCxnSpPr>
        <p:spPr>
          <a:xfrm>
            <a:off x="4867275" y="2076105"/>
            <a:ext cx="279082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cxnSpLocks/>
          </p:cNvCxnSpPr>
          <p:nvPr/>
        </p:nvCxnSpPr>
        <p:spPr>
          <a:xfrm>
            <a:off x="4623927" y="3429000"/>
            <a:ext cx="199594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cxnSpLocks/>
          </p:cNvCxnSpPr>
          <p:nvPr/>
        </p:nvCxnSpPr>
        <p:spPr>
          <a:xfrm>
            <a:off x="5372100" y="4830481"/>
            <a:ext cx="278765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cxnSpLocks/>
          </p:cNvCxnSpPr>
          <p:nvPr/>
        </p:nvCxnSpPr>
        <p:spPr>
          <a:xfrm>
            <a:off x="5071602" y="6215663"/>
            <a:ext cx="211977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470" y="1436298"/>
            <a:ext cx="2162428" cy="12470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420" y="2831423"/>
            <a:ext cx="2162429" cy="12163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7120D3AE-8E9C-37F5-742E-57C6177B6D9A}"/>
              </a:ext>
            </a:extLst>
          </p:cNvPr>
          <p:cNvCxnSpPr>
            <a:cxnSpLocks/>
          </p:cNvCxnSpPr>
          <p:nvPr/>
        </p:nvCxnSpPr>
        <p:spPr>
          <a:xfrm>
            <a:off x="5010206" y="1189508"/>
            <a:ext cx="95308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6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228709" y="96314"/>
            <a:ext cx="2162428" cy="12185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CA112D5-E76D-5F40-D7CC-631BF3551D1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193" y="4170447"/>
            <a:ext cx="2222125" cy="132006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1D76428-A1FF-0655-9B8D-8E61B07508E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142" y="5541526"/>
            <a:ext cx="2231485" cy="126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0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5" grpId="0"/>
      <p:bldP spid="17" grpId="0"/>
      <p:bldP spid="18" grpId="0"/>
      <p:bldP spid="19" grpId="0"/>
      <p:bldP spid="20" grpId="0"/>
      <p:bldP spid="26" grpId="0" animBg="1"/>
      <p:bldP spid="27" grpId="0" animBg="1"/>
      <p:bldP spid="28" grpId="0" animBg="1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1" b="37018"/>
          <a:stretch/>
        </p:blipFill>
        <p:spPr>
          <a:xfrm>
            <a:off x="5251450" y="0"/>
            <a:ext cx="4279900" cy="12001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94359" y="3307989"/>
            <a:ext cx="85979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>
                <a:latin typeface="Algerian" panose="04020705040A02060702" pitchFamily="82" charset="0"/>
              </a:rPr>
              <a:t>“Successful people do the same work in different ways”</a:t>
            </a:r>
          </a:p>
        </p:txBody>
      </p:sp>
      <p:sp>
        <p:nvSpPr>
          <p:cNvPr id="4" name="Line Callout 1 (Accent Bar) 3"/>
          <p:cNvSpPr/>
          <p:nvPr/>
        </p:nvSpPr>
        <p:spPr>
          <a:xfrm>
            <a:off x="514350" y="5321733"/>
            <a:ext cx="9509787" cy="1005251"/>
          </a:xfrm>
          <a:prstGeom prst="accentCallout1">
            <a:avLst>
              <a:gd name="adj1" fmla="val 42348"/>
              <a:gd name="adj2" fmla="val 192"/>
              <a:gd name="adj3" fmla="val 193187"/>
              <a:gd name="adj4" fmla="val -7312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96556" y="5478109"/>
            <a:ext cx="950978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900" b="1" dirty="0">
                <a:latin typeface="Mukta mahee"/>
              </a:rPr>
              <a:t>(সফল ব্যাক্তিরা একই কাজ ভিন্ন ভিন্ন ভাবে করে)</a:t>
            </a:r>
            <a:endParaRPr lang="en-US" sz="3900" b="1" dirty="0">
              <a:latin typeface="Mukta mahee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98549" y="1745222"/>
            <a:ext cx="7589520" cy="1065320"/>
            <a:chOff x="941033" y="1741757"/>
            <a:chExt cx="7589520" cy="1065320"/>
          </a:xfrm>
        </p:grpSpPr>
        <p:sp>
          <p:nvSpPr>
            <p:cNvPr id="2" name="Rectangle 1"/>
            <p:cNvSpPr/>
            <p:nvPr/>
          </p:nvSpPr>
          <p:spPr>
            <a:xfrm>
              <a:off x="941033" y="1741757"/>
              <a:ext cx="7589520" cy="106532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109309" y="1951252"/>
              <a:ext cx="714994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600" b="1" dirty="0">
                  <a:ln w="0"/>
                  <a:solidFill>
                    <a:srgbClr val="FF0000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Bell MT" panose="02020503060305020303" pitchFamily="18" charset="0"/>
                </a:rPr>
                <a:t>Why Learning &amp; Earning School?</a:t>
              </a:r>
              <a:endParaRPr lang="en-US" sz="3600" b="1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482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 animBg="1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1" b="37018"/>
          <a:stretch/>
        </p:blipFill>
        <p:spPr>
          <a:xfrm>
            <a:off x="5251450" y="0"/>
            <a:ext cx="4279900" cy="120015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0" y="3179685"/>
            <a:ext cx="3937875" cy="772205"/>
            <a:chOff x="0" y="1954768"/>
            <a:chExt cx="1670050" cy="369332"/>
          </a:xfrm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sp>
          <p:nvSpPr>
            <p:cNvPr id="12" name="Rectangle 11"/>
            <p:cNvSpPr/>
            <p:nvPr/>
          </p:nvSpPr>
          <p:spPr>
            <a:xfrm>
              <a:off x="0" y="1954768"/>
              <a:ext cx="1612900" cy="369332"/>
            </a:xfrm>
            <a:prstGeom prst="rect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7150" y="1954768"/>
              <a:ext cx="1612900" cy="30912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EXAMPLE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441248" y="2512347"/>
            <a:ext cx="966951" cy="2376179"/>
            <a:chOff x="4441248" y="2512347"/>
            <a:chExt cx="966951" cy="2376179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4469062" y="2607906"/>
              <a:ext cx="0" cy="2175642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ight Arrow 13"/>
            <p:cNvSpPr/>
            <p:nvPr/>
          </p:nvSpPr>
          <p:spPr>
            <a:xfrm>
              <a:off x="4441248" y="2512347"/>
              <a:ext cx="966951" cy="20995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4441248" y="4678570"/>
              <a:ext cx="966951" cy="20995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618984" y="1750333"/>
            <a:ext cx="2702560" cy="1733988"/>
            <a:chOff x="2743454" y="2373777"/>
            <a:chExt cx="2702560" cy="1733988"/>
          </a:xfrm>
        </p:grpSpPr>
        <p:sp>
          <p:nvSpPr>
            <p:cNvPr id="19" name="Flowchart: Off-page Connector 18"/>
            <p:cNvSpPr/>
            <p:nvPr/>
          </p:nvSpPr>
          <p:spPr>
            <a:xfrm rot="10800000">
              <a:off x="2743454" y="2373777"/>
              <a:ext cx="2702560" cy="1733988"/>
            </a:xfrm>
            <a:prstGeom prst="flowChartOffpageConnector">
              <a:avLst/>
            </a:prstGeom>
            <a:solidFill>
              <a:schemeClr val="tx1"/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848101" y="2640604"/>
              <a:ext cx="24932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Traditional</a:t>
              </a:r>
            </a:p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System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618984" y="3826017"/>
            <a:ext cx="2702560" cy="1733988"/>
            <a:chOff x="1873250" y="4651672"/>
            <a:chExt cx="2702560" cy="1733988"/>
          </a:xfrm>
        </p:grpSpPr>
        <p:sp>
          <p:nvSpPr>
            <p:cNvPr id="22" name="Flowchart: Off-page Connector 21">
              <a:extLst>
                <a:ext uri="{FF2B5EF4-FFF2-40B4-BE49-F238E27FC236}">
                  <a16:creationId xmlns:a16="http://schemas.microsoft.com/office/drawing/2014/main" id="{17178063-0F37-9384-1FFE-A7C37F9B66D2}"/>
                </a:ext>
              </a:extLst>
            </p:cNvPr>
            <p:cNvSpPr/>
            <p:nvPr/>
          </p:nvSpPr>
          <p:spPr>
            <a:xfrm rot="10800000">
              <a:off x="1873250" y="4651672"/>
              <a:ext cx="2702560" cy="1733988"/>
            </a:xfrm>
            <a:prstGeom prst="flowChartOffpageConnector">
              <a:avLst/>
            </a:prstGeom>
            <a:solidFill>
              <a:schemeClr val="tx1"/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EF185B7-E50F-B562-4E59-1CB6C8690D0E}"/>
                </a:ext>
              </a:extLst>
            </p:cNvPr>
            <p:cNvSpPr txBox="1"/>
            <p:nvPr/>
          </p:nvSpPr>
          <p:spPr>
            <a:xfrm>
              <a:off x="2291841" y="5009039"/>
              <a:ext cx="18653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ONLINE</a:t>
              </a:r>
            </a:p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system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018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621" y="4931895"/>
            <a:ext cx="2702560" cy="17453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02" b="32701"/>
          <a:stretch/>
        </p:blipFill>
        <p:spPr>
          <a:xfrm>
            <a:off x="0" y="12759"/>
            <a:ext cx="4279900" cy="133096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87730" y="1362615"/>
            <a:ext cx="2702560" cy="1733988"/>
            <a:chOff x="2743454" y="2373777"/>
            <a:chExt cx="2702560" cy="1733988"/>
          </a:xfrm>
        </p:grpSpPr>
        <p:sp>
          <p:nvSpPr>
            <p:cNvPr id="13" name="Flowchart: Off-page Connector 12"/>
            <p:cNvSpPr/>
            <p:nvPr/>
          </p:nvSpPr>
          <p:spPr>
            <a:xfrm rot="10800000">
              <a:off x="2743454" y="2373777"/>
              <a:ext cx="2702560" cy="1733988"/>
            </a:xfrm>
            <a:prstGeom prst="flowChartOffpageConnector">
              <a:avLst/>
            </a:prstGeom>
            <a:solidFill>
              <a:schemeClr val="tx1"/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13387" y="2693888"/>
              <a:ext cx="256269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Traditional</a:t>
              </a:r>
            </a:p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System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481" y="2974212"/>
            <a:ext cx="2702560" cy="17453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181" y="1016529"/>
            <a:ext cx="2702560" cy="17453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6" name="Group 15"/>
          <p:cNvGrpSpPr/>
          <p:nvPr/>
        </p:nvGrpSpPr>
        <p:grpSpPr>
          <a:xfrm>
            <a:off x="1457271" y="5431819"/>
            <a:ext cx="3900592" cy="745502"/>
            <a:chOff x="1457271" y="5431819"/>
            <a:chExt cx="3900592" cy="745502"/>
          </a:xfrm>
        </p:grpSpPr>
        <p:sp>
          <p:nvSpPr>
            <p:cNvPr id="12" name="Rectangle 11"/>
            <p:cNvSpPr/>
            <p:nvPr/>
          </p:nvSpPr>
          <p:spPr>
            <a:xfrm>
              <a:off x="1457271" y="5431819"/>
              <a:ext cx="3717554" cy="74550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457271" y="5481404"/>
              <a:ext cx="390059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Total = ৳30,000 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87729" y="3222062"/>
            <a:ext cx="7261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Course costs: ৳10,000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7729" y="3792817"/>
            <a:ext cx="71087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3 month’s accommodation </a:t>
            </a:r>
          </a:p>
          <a:p>
            <a:r>
              <a:rPr lang="en-US" sz="2800" b="1" dirty="0"/>
              <a:t>                      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7663" y="4296685"/>
            <a:ext cx="4582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and meals cost:৳20,000</a:t>
            </a:r>
          </a:p>
        </p:txBody>
      </p:sp>
    </p:spTree>
    <p:extLst>
      <p:ext uri="{BB962C8B-B14F-4D97-AF65-F5344CB8AC3E}">
        <p14:creationId xmlns:p14="http://schemas.microsoft.com/office/powerpoint/2010/main" val="87444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1EF71-9EB0-EA76-1060-7EE7B5840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26D039-5F87-131B-C953-052C0E144E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02" b="32701"/>
          <a:stretch/>
        </p:blipFill>
        <p:spPr>
          <a:xfrm>
            <a:off x="2952750" y="203200"/>
            <a:ext cx="4279900" cy="133096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476250" y="1534160"/>
            <a:ext cx="2702560" cy="1733988"/>
            <a:chOff x="1873250" y="4651672"/>
            <a:chExt cx="2702560" cy="1733988"/>
          </a:xfrm>
        </p:grpSpPr>
        <p:sp>
          <p:nvSpPr>
            <p:cNvPr id="12" name="Flowchart: Off-page Connector 11">
              <a:extLst>
                <a:ext uri="{FF2B5EF4-FFF2-40B4-BE49-F238E27FC236}">
                  <a16:creationId xmlns:a16="http://schemas.microsoft.com/office/drawing/2014/main" id="{17178063-0F37-9384-1FFE-A7C37F9B66D2}"/>
                </a:ext>
              </a:extLst>
            </p:cNvPr>
            <p:cNvSpPr/>
            <p:nvPr/>
          </p:nvSpPr>
          <p:spPr>
            <a:xfrm rot="10800000">
              <a:off x="1873250" y="4651672"/>
              <a:ext cx="2702560" cy="1733988"/>
            </a:xfrm>
            <a:prstGeom prst="flowChartOffpageConnector">
              <a:avLst/>
            </a:prstGeom>
            <a:solidFill>
              <a:schemeClr val="tx1"/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EF185B7-E50F-B562-4E59-1CB6C8690D0E}"/>
                </a:ext>
              </a:extLst>
            </p:cNvPr>
            <p:cNvSpPr txBox="1"/>
            <p:nvPr/>
          </p:nvSpPr>
          <p:spPr>
            <a:xfrm>
              <a:off x="2291841" y="5009039"/>
              <a:ext cx="18653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ONLINE</a:t>
              </a:r>
            </a:p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system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38400" y="3625516"/>
            <a:ext cx="7100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Online course is only ৳500/1000/1500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312" y="1525074"/>
            <a:ext cx="2619375" cy="1743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312" y="4403329"/>
            <a:ext cx="2619375" cy="1743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ight Arrow Callout 2"/>
          <p:cNvSpPr/>
          <p:nvPr/>
        </p:nvSpPr>
        <p:spPr>
          <a:xfrm>
            <a:off x="488441" y="3681844"/>
            <a:ext cx="406400" cy="410564"/>
          </a:xfrm>
          <a:prstGeom prst="rightArrowCallout">
            <a:avLst>
              <a:gd name="adj1" fmla="val 25254"/>
              <a:gd name="adj2" fmla="val 50000"/>
              <a:gd name="adj3" fmla="val 25000"/>
              <a:gd name="adj4" fmla="val 46195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38400" y="4244493"/>
            <a:ext cx="5241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12 class (weekly)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8400" y="4863470"/>
            <a:ext cx="5241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Validity: 180 days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399" y="5499205"/>
            <a:ext cx="5241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Certification </a:t>
            </a:r>
          </a:p>
        </p:txBody>
      </p:sp>
      <p:sp>
        <p:nvSpPr>
          <p:cNvPr id="17" name="Right Arrow Callout 16"/>
          <p:cNvSpPr/>
          <p:nvPr/>
        </p:nvSpPr>
        <p:spPr>
          <a:xfrm>
            <a:off x="488441" y="4300821"/>
            <a:ext cx="406400" cy="410564"/>
          </a:xfrm>
          <a:prstGeom prst="rightArrowCallout">
            <a:avLst>
              <a:gd name="adj1" fmla="val 25254"/>
              <a:gd name="adj2" fmla="val 50000"/>
              <a:gd name="adj3" fmla="val 25000"/>
              <a:gd name="adj4" fmla="val 4932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Callout 17"/>
          <p:cNvSpPr/>
          <p:nvPr/>
        </p:nvSpPr>
        <p:spPr>
          <a:xfrm>
            <a:off x="488441" y="4919798"/>
            <a:ext cx="406400" cy="410564"/>
          </a:xfrm>
          <a:prstGeom prst="rightArrowCallout">
            <a:avLst>
              <a:gd name="adj1" fmla="val 25254"/>
              <a:gd name="adj2" fmla="val 50000"/>
              <a:gd name="adj3" fmla="val 25000"/>
              <a:gd name="adj4" fmla="val 4932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Callout 18"/>
          <p:cNvSpPr/>
          <p:nvPr/>
        </p:nvSpPr>
        <p:spPr>
          <a:xfrm>
            <a:off x="488441" y="5555533"/>
            <a:ext cx="406400" cy="410564"/>
          </a:xfrm>
          <a:prstGeom prst="rightArrowCallout">
            <a:avLst>
              <a:gd name="adj1" fmla="val 25254"/>
              <a:gd name="adj2" fmla="val 50000"/>
              <a:gd name="adj3" fmla="val 25000"/>
              <a:gd name="adj4" fmla="val 4932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795" y="4984527"/>
            <a:ext cx="2952750" cy="1552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28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/>
      <p:bldP spid="11" grpId="0"/>
      <p:bldP spid="13" grpId="0"/>
      <p:bldP spid="15" grpId="0"/>
      <p:bldP spid="17" grpId="0" animBg="1"/>
      <p:bldP spid="18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8" t="37987" r="668" b="34908"/>
          <a:stretch/>
        </p:blipFill>
        <p:spPr>
          <a:xfrm>
            <a:off x="-276225" y="85725"/>
            <a:ext cx="4279900" cy="1257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03675" y="1675432"/>
            <a:ext cx="2114550" cy="14103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675" y="4581261"/>
            <a:ext cx="2114550" cy="14103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12" name="Group 11"/>
          <p:cNvGrpSpPr/>
          <p:nvPr/>
        </p:nvGrpSpPr>
        <p:grpSpPr>
          <a:xfrm>
            <a:off x="0" y="2611383"/>
            <a:ext cx="3336925" cy="1245112"/>
            <a:chOff x="-123825" y="2984501"/>
            <a:chExt cx="3336925" cy="1245112"/>
          </a:xfrm>
        </p:grpSpPr>
        <p:grpSp>
          <p:nvGrpSpPr>
            <p:cNvPr id="13" name="Group 12"/>
            <p:cNvGrpSpPr/>
            <p:nvPr/>
          </p:nvGrpSpPr>
          <p:grpSpPr>
            <a:xfrm>
              <a:off x="-123825" y="2984501"/>
              <a:ext cx="1670050" cy="369332"/>
              <a:chOff x="0" y="1954768"/>
              <a:chExt cx="1670050" cy="369332"/>
            </a:xfrm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</p:grpSpPr>
          <p:sp>
            <p:nvSpPr>
              <p:cNvPr id="15" name="Rectangle 14"/>
              <p:cNvSpPr/>
              <p:nvPr/>
            </p:nvSpPr>
            <p:spPr>
              <a:xfrm>
                <a:off x="0" y="1954768"/>
                <a:ext cx="1612900" cy="369332"/>
              </a:xfrm>
              <a:prstGeom prst="rect">
                <a:avLst/>
              </a:prstGeom>
              <a:ln>
                <a:noFill/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p3d extrusionH="107950" prstMaterial="plastic">
                <a:bevelT w="82550" h="63500" prst="divot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7150" y="1954768"/>
                <a:ext cx="1612900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p3d extrusionH="107950" prstMaterial="plastic">
                <a:bevelT w="82550" h="63500" prst="divot"/>
                <a:bevelB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EXAMPLE</a:t>
                </a:r>
              </a:p>
            </p:txBody>
          </p:sp>
        </p:grpSp>
        <p:cxnSp>
          <p:nvCxnSpPr>
            <p:cNvPr id="14" name="Elbow Connector 13"/>
            <p:cNvCxnSpPr/>
            <p:nvPr/>
          </p:nvCxnSpPr>
          <p:spPr>
            <a:xfrm>
              <a:off x="12700" y="3366013"/>
              <a:ext cx="3200400" cy="863600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otched Right Arrow 1"/>
          <p:cNvSpPr/>
          <p:nvPr/>
        </p:nvSpPr>
        <p:spPr>
          <a:xfrm>
            <a:off x="6348248" y="2267623"/>
            <a:ext cx="651642" cy="226005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Notched Right Arrow 16"/>
          <p:cNvSpPr/>
          <p:nvPr/>
        </p:nvSpPr>
        <p:spPr>
          <a:xfrm>
            <a:off x="6348248" y="5173452"/>
            <a:ext cx="651642" cy="226005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999890" y="2119015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</a:rPr>
              <a:t>Bill Gates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9890" y="5024844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</a:rPr>
              <a:t>Jeff Bezos</a:t>
            </a:r>
          </a:p>
        </p:txBody>
      </p:sp>
    </p:spTree>
    <p:extLst>
      <p:ext uri="{BB962C8B-B14F-4D97-AF65-F5344CB8AC3E}">
        <p14:creationId xmlns:p14="http://schemas.microsoft.com/office/powerpoint/2010/main" val="202154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3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8" t="37987" r="668" b="34908"/>
          <a:stretch/>
        </p:blipFill>
        <p:spPr>
          <a:xfrm>
            <a:off x="-276225" y="85725"/>
            <a:ext cx="4279900" cy="12573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0" y="1675963"/>
            <a:ext cx="3336925" cy="1245112"/>
            <a:chOff x="-123825" y="2984501"/>
            <a:chExt cx="3336925" cy="1245112"/>
          </a:xfrm>
        </p:grpSpPr>
        <p:grpSp>
          <p:nvGrpSpPr>
            <p:cNvPr id="13" name="Group 12"/>
            <p:cNvGrpSpPr/>
            <p:nvPr/>
          </p:nvGrpSpPr>
          <p:grpSpPr>
            <a:xfrm>
              <a:off x="-123825" y="2984501"/>
              <a:ext cx="1670050" cy="369332"/>
              <a:chOff x="0" y="1954768"/>
              <a:chExt cx="1670050" cy="369332"/>
            </a:xfrm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</p:grpSpPr>
          <p:sp>
            <p:nvSpPr>
              <p:cNvPr id="15" name="Rectangle 14"/>
              <p:cNvSpPr/>
              <p:nvPr/>
            </p:nvSpPr>
            <p:spPr>
              <a:xfrm>
                <a:off x="0" y="1954768"/>
                <a:ext cx="1612900" cy="369332"/>
              </a:xfrm>
              <a:prstGeom prst="rect">
                <a:avLst/>
              </a:prstGeom>
              <a:ln>
                <a:noFill/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p3d extrusionH="107950" prstMaterial="plastic">
                <a:bevelT w="82550" h="63500" prst="divot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7150" y="1954768"/>
                <a:ext cx="1612900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p3d extrusionH="107950" prstMaterial="plastic">
                <a:bevelT w="82550" h="63500" prst="divot"/>
                <a:bevelB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EXAMPLE</a:t>
                </a:r>
              </a:p>
            </p:txBody>
          </p:sp>
        </p:grpSp>
        <p:cxnSp>
          <p:nvCxnSpPr>
            <p:cNvPr id="14" name="Elbow Connector 13"/>
            <p:cNvCxnSpPr/>
            <p:nvPr/>
          </p:nvCxnSpPr>
          <p:spPr>
            <a:xfrm>
              <a:off x="12700" y="3366013"/>
              <a:ext cx="3200400" cy="863600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357" y="2209164"/>
            <a:ext cx="2134689" cy="14238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979805" y="4206736"/>
            <a:ext cx="8347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World’s First </a:t>
            </a:r>
            <a:r>
              <a:rPr lang="en-US" sz="3200" b="1" i="1" dirty="0">
                <a:solidFill>
                  <a:srgbClr val="FF0000"/>
                </a:solidFill>
              </a:rPr>
              <a:t>Trillionaire</a:t>
            </a:r>
            <a:r>
              <a:rPr lang="en-US" sz="3200" b="1" dirty="0">
                <a:solidFill>
                  <a:srgbClr val="FF0000"/>
                </a:solidFill>
              </a:rPr>
              <a:t> (Projected)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63920" y="2659464"/>
            <a:ext cx="39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-Elon Musk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288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0BCBE-F9DB-9C2B-96D7-46BB2859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CD242B-751F-E0CC-9482-AE83D41742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8" t="37987" r="668" b="34908"/>
          <a:stretch/>
        </p:blipFill>
        <p:spPr>
          <a:xfrm>
            <a:off x="0" y="161925"/>
            <a:ext cx="4279900" cy="1257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29F72E-EDA6-D34C-81C9-FCF4D70BA27A}"/>
              </a:ext>
            </a:extLst>
          </p:cNvPr>
          <p:cNvSpPr txBox="1"/>
          <p:nvPr/>
        </p:nvSpPr>
        <p:spPr>
          <a:xfrm>
            <a:off x="1943074" y="1371592"/>
            <a:ext cx="6851253" cy="4561367"/>
          </a:xfrm>
          <a:prstGeom prst="rect">
            <a:avLst/>
          </a:prstGeom>
          <a:noFill/>
        </p:spPr>
        <p:txBody>
          <a:bodyPr wrap="square">
            <a:prstTxWarp prst="textCanDown">
              <a:avLst/>
            </a:prstTxWarp>
            <a:spAutoFit/>
          </a:bodyPr>
          <a:lstStyle/>
          <a:p>
            <a:pPr algn="ctr"/>
            <a:r>
              <a:rPr lang="en-US" sz="9600" b="1" u="sng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 Rounded MT Bold" panose="020F0704030504030204" pitchFamily="34" charset="0"/>
              </a:rPr>
              <a:t>Passive Earning</a:t>
            </a:r>
          </a:p>
        </p:txBody>
      </p:sp>
    </p:spTree>
    <p:extLst>
      <p:ext uri="{BB962C8B-B14F-4D97-AF65-F5344CB8AC3E}">
        <p14:creationId xmlns:p14="http://schemas.microsoft.com/office/powerpoint/2010/main" val="170352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" t="10004" r="-570" b="33572"/>
          <a:stretch/>
        </p:blipFill>
        <p:spPr>
          <a:xfrm>
            <a:off x="56924" y="-1139981"/>
            <a:ext cx="4279900" cy="2475859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3152" y="1250036"/>
            <a:ext cx="9746361" cy="418399"/>
            <a:chOff x="0" y="1559051"/>
            <a:chExt cx="9746361" cy="418399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0" y="1940874"/>
              <a:ext cx="9746361" cy="365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0" y="1559051"/>
              <a:ext cx="9673209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2172167" y="1147160"/>
            <a:ext cx="5306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3400" b="1">
                <a:solidFill>
                  <a:srgbClr val="003366"/>
                </a:solidFill>
              </a:defRPr>
            </a:pPr>
            <a:r>
              <a:rPr lang="en-US" sz="3200" dirty="0"/>
              <a:t>Auto Trainee Allowance</a:t>
            </a:r>
            <a:endParaRPr lang="en-US" sz="32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168995" y="2404777"/>
            <a:ext cx="2055758" cy="1498693"/>
          </a:xfrm>
          <a:prstGeom prst="roundRect">
            <a:avLst/>
          </a:prstGeom>
          <a:solidFill>
            <a:srgbClr val="0066C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r>
              <a:rPr sz="2000" b="1" dirty="0"/>
              <a:t>💰 New Enrolment</a:t>
            </a:r>
          </a:p>
          <a:p>
            <a:pPr algn="ctr"/>
            <a:r>
              <a:rPr sz="2000" b="1" dirty="0"/>
              <a:t>(</a:t>
            </a:r>
            <a:r>
              <a:rPr lang="en-US" sz="2000" b="1" dirty="0"/>
              <a:t>15</a:t>
            </a:r>
            <a:r>
              <a:rPr sz="2000" b="1" dirty="0"/>
              <a:t>00৳ Fee</a:t>
            </a:r>
            <a:r>
              <a:rPr sz="2000" dirty="0"/>
              <a:t>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73022" y="2419011"/>
            <a:ext cx="2055758" cy="1498693"/>
          </a:xfrm>
          <a:prstGeom prst="roundRect">
            <a:avLst/>
          </a:prstGeom>
          <a:solidFill>
            <a:srgbClr val="0099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r>
              <a:rPr sz="2000" b="1" dirty="0"/>
              <a:t>📊 </a:t>
            </a:r>
            <a:r>
              <a:rPr lang="en-US" sz="2000" b="1" dirty="0"/>
              <a:t>2</a:t>
            </a:r>
            <a:r>
              <a:rPr sz="2000" b="1" dirty="0"/>
              <a:t>% Allowance Generated</a:t>
            </a:r>
          </a:p>
          <a:p>
            <a:pPr algn="ctr"/>
            <a:r>
              <a:rPr sz="2000" b="1" dirty="0"/>
              <a:t>(</a:t>
            </a:r>
            <a:r>
              <a:rPr lang="en-US" sz="2000" b="1" dirty="0"/>
              <a:t>3</a:t>
            </a:r>
            <a:r>
              <a:rPr sz="2000" b="1" dirty="0"/>
              <a:t>0৳</a:t>
            </a:r>
            <a:r>
              <a:rPr sz="2000" dirty="0"/>
              <a:t>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7049" y="2419011"/>
            <a:ext cx="2053046" cy="1498692"/>
          </a:xfrm>
          <a:prstGeom prst="roundRect">
            <a:avLst/>
          </a:prstGeom>
          <a:solidFill>
            <a:srgbClr val="00CC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r>
              <a:rPr sz="2000" b="1" dirty="0"/>
              <a:t>👨‍🎓 Equal Distribution</a:t>
            </a:r>
          </a:p>
          <a:p>
            <a:pPr algn="ctr"/>
            <a:r>
              <a:rPr sz="2000" b="1" dirty="0"/>
              <a:t>Among 200</a:t>
            </a:r>
            <a:r>
              <a:rPr lang="en-US" sz="2000" b="1" dirty="0"/>
              <a:t>0</a:t>
            </a:r>
            <a:r>
              <a:rPr sz="2000" b="1" dirty="0"/>
              <a:t> Trainees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340955" y="4512764"/>
            <a:ext cx="2052353" cy="1498693"/>
          </a:xfrm>
          <a:prstGeom prst="roundRect">
            <a:avLst/>
          </a:prstGeom>
          <a:solidFill>
            <a:srgbClr val="00CC9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r>
              <a:rPr sz="2000" b="1" dirty="0"/>
              <a:t>⚙️ Micro Share per Trainee</a:t>
            </a:r>
          </a:p>
          <a:p>
            <a:pPr algn="ctr"/>
            <a:r>
              <a:rPr sz="2000" b="1" dirty="0"/>
              <a:t>≈ 0.0</a:t>
            </a:r>
            <a:r>
              <a:rPr lang="en-US" sz="2000" b="1" dirty="0"/>
              <a:t>0</a:t>
            </a:r>
            <a:r>
              <a:rPr sz="2000" b="1" dirty="0"/>
              <a:t>1৳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58897" y="4512763"/>
            <a:ext cx="2055758" cy="1498693"/>
          </a:xfrm>
          <a:prstGeom prst="roundRect">
            <a:avLst/>
          </a:prstGeom>
          <a:solidFill>
            <a:srgbClr val="0099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r>
              <a:rPr sz="2000" b="1" dirty="0"/>
              <a:t>✅ Stops Automatically</a:t>
            </a:r>
          </a:p>
          <a:p>
            <a:pPr algn="ctr"/>
            <a:r>
              <a:rPr sz="2000" b="1" dirty="0"/>
              <a:t>at 1</a:t>
            </a:r>
            <a:r>
              <a:rPr lang="en-US" sz="2000" b="1" dirty="0"/>
              <a:t>5</a:t>
            </a:r>
            <a:r>
              <a:rPr sz="2000" b="1" dirty="0"/>
              <a:t>00৳ Earned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243753" y="3016498"/>
            <a:ext cx="642540" cy="2752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>
            <a:off x="3694284" y="3020808"/>
            <a:ext cx="642540" cy="2752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>
            <a:off x="6912416" y="3016497"/>
            <a:ext cx="642540" cy="2752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/>
          <p:cNvSpPr/>
          <p:nvPr/>
        </p:nvSpPr>
        <p:spPr>
          <a:xfrm>
            <a:off x="1529628" y="5124487"/>
            <a:ext cx="642540" cy="2752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>
            <a:off x="4980159" y="5124487"/>
            <a:ext cx="642540" cy="2752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3A27E63-7B8F-7B32-A653-FB789900AC8C}"/>
              </a:ext>
            </a:extLst>
          </p:cNvPr>
          <p:cNvGrpSpPr/>
          <p:nvPr/>
        </p:nvGrpSpPr>
        <p:grpSpPr>
          <a:xfrm>
            <a:off x="76339" y="1177972"/>
            <a:ext cx="1902968" cy="570484"/>
            <a:chOff x="2243328" y="2657856"/>
            <a:chExt cx="3206496" cy="1133856"/>
          </a:xfrm>
        </p:grpSpPr>
        <p:sp>
          <p:nvSpPr>
            <p:cNvPr id="3" name="Horizontal Scroll 4">
              <a:extLst>
                <a:ext uri="{FF2B5EF4-FFF2-40B4-BE49-F238E27FC236}">
                  <a16:creationId xmlns:a16="http://schemas.microsoft.com/office/drawing/2014/main" id="{A2A6454E-83F0-69E0-D6F7-B6FEB63BE6CA}"/>
                </a:ext>
              </a:extLst>
            </p:cNvPr>
            <p:cNvSpPr/>
            <p:nvPr/>
          </p:nvSpPr>
          <p:spPr>
            <a:xfrm>
              <a:off x="2243328" y="2657856"/>
              <a:ext cx="3206496" cy="1133856"/>
            </a:xfrm>
            <a:prstGeom prst="horizontalScroll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scene3d>
              <a:camera prst="obliqueTop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D66C3E-A216-F1D8-F398-3B598B0B19B5}"/>
                </a:ext>
              </a:extLst>
            </p:cNvPr>
            <p:cNvSpPr txBox="1"/>
            <p:nvPr/>
          </p:nvSpPr>
          <p:spPr>
            <a:xfrm>
              <a:off x="2813285" y="2826856"/>
              <a:ext cx="2401824" cy="79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Algerian" panose="04020705040A02060702" pitchFamily="82" charset="0"/>
                </a:rPr>
                <a:t>REWARD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0C5D064-DF27-5849-2E87-AE03BCC08ADA}"/>
              </a:ext>
            </a:extLst>
          </p:cNvPr>
          <p:cNvSpPr txBox="1"/>
          <p:nvPr/>
        </p:nvSpPr>
        <p:spPr>
          <a:xfrm>
            <a:off x="7478481" y="1156685"/>
            <a:ext cx="1561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n-US" sz="3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2%</a:t>
            </a:r>
          </a:p>
        </p:txBody>
      </p:sp>
    </p:spTree>
    <p:extLst>
      <p:ext uri="{BB962C8B-B14F-4D97-AF65-F5344CB8AC3E}">
        <p14:creationId xmlns:p14="http://schemas.microsoft.com/office/powerpoint/2010/main" val="379360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3" grpId="0" animBg="1"/>
      <p:bldP spid="15" grpId="0" animBg="1"/>
      <p:bldP spid="16" grpId="0" animBg="1"/>
      <p:bldP spid="17" grpId="0" animBg="1"/>
      <p:bldP spid="24" grpId="0" animBg="1"/>
      <p:bldP spid="34" grpId="0" animBg="1"/>
      <p:bldP spid="35" grpId="0" animBg="1"/>
      <p:bldP spid="36" grpId="0" animBg="1"/>
      <p:bldP spid="41" grpId="0" animBg="1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8286468" y="0"/>
            <a:ext cx="17145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3986474" y="4256470"/>
            <a:ext cx="1600955" cy="13903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2300015" y="4260768"/>
            <a:ext cx="1600955" cy="13903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605721" y="4270375"/>
            <a:ext cx="1600955" cy="13903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0" t="37122" r="-570" b="32668"/>
          <a:stretch/>
        </p:blipFill>
        <p:spPr>
          <a:xfrm>
            <a:off x="-97380" y="113826"/>
            <a:ext cx="4013817" cy="128846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76339" y="2889813"/>
            <a:ext cx="1902968" cy="570484"/>
            <a:chOff x="2243328" y="2657856"/>
            <a:chExt cx="3206496" cy="1133856"/>
          </a:xfrm>
        </p:grpSpPr>
        <p:sp>
          <p:nvSpPr>
            <p:cNvPr id="5" name="Horizontal Scroll 4"/>
            <p:cNvSpPr/>
            <p:nvPr/>
          </p:nvSpPr>
          <p:spPr>
            <a:xfrm>
              <a:off x="2243328" y="2657856"/>
              <a:ext cx="3206496" cy="1133856"/>
            </a:xfrm>
            <a:prstGeom prst="horizontalScroll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scene3d>
              <a:camera prst="obliqueTop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813285" y="2826856"/>
              <a:ext cx="2401824" cy="79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Algerian" panose="04020705040A02060702" pitchFamily="82" charset="0"/>
                </a:rPr>
                <a:t>REWARD</a:t>
              </a:r>
            </a:p>
          </p:txBody>
        </p:sp>
      </p:grp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-10474" y="1605274"/>
            <a:ext cx="3964404" cy="39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>
            <a:off x="-10474" y="2174356"/>
            <a:ext cx="39644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54816" y="1701956"/>
            <a:ext cx="2971684" cy="40011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 Rounded MT Bold" panose="020F0704030504030204" pitchFamily="34" charset="0"/>
              </a:rPr>
              <a:t>Community Auto Pool 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3989475" y="2567901"/>
            <a:ext cx="1572309" cy="1447843"/>
            <a:chOff x="926387" y="3328414"/>
            <a:chExt cx="1682697" cy="1682496"/>
          </a:xfrm>
        </p:grpSpPr>
        <p:sp>
          <p:nvSpPr>
            <p:cNvPr id="17" name="Pie 16"/>
            <p:cNvSpPr/>
            <p:nvPr/>
          </p:nvSpPr>
          <p:spPr>
            <a:xfrm>
              <a:off x="926387" y="3328414"/>
              <a:ext cx="1682697" cy="1682496"/>
            </a:xfrm>
            <a:prstGeom prst="pie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  <a:bevelB prst="relaxedInset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1054873" y="3446821"/>
              <a:ext cx="1478635" cy="1187023"/>
              <a:chOff x="1054873" y="3446821"/>
              <a:chExt cx="1478635" cy="1187023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1759454" y="3446821"/>
                <a:ext cx="774054" cy="6080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dirty="0">
                    <a:latin typeface="Arial Rounded MT Bold" panose="020F0704030504030204" pitchFamily="34" charset="0"/>
                  </a:rPr>
                  <a:t>1:3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054873" y="3620135"/>
                <a:ext cx="715726" cy="4649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Arial Rounded MT Bold" panose="020F0704030504030204" pitchFamily="34" charset="0"/>
                  </a:rPr>
                  <a:t>Left</a:t>
                </a: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615110" y="4168888"/>
                <a:ext cx="904436" cy="4649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Arial Rounded MT Bold" panose="020F0704030504030204" pitchFamily="34" charset="0"/>
                  </a:rPr>
                  <a:t>Right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197540" y="4128235"/>
                <a:ext cx="982540" cy="4649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Arial Rounded MT Bold" panose="020F0704030504030204" pitchFamily="34" charset="0"/>
                  </a:rPr>
                  <a:t>to</a:t>
                </a:r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 flipH="1">
                <a:off x="1054873" y="4168888"/>
                <a:ext cx="712863" cy="46166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2" name="Group 81"/>
          <p:cNvGrpSpPr/>
          <p:nvPr/>
        </p:nvGrpSpPr>
        <p:grpSpPr>
          <a:xfrm>
            <a:off x="2481040" y="2808309"/>
            <a:ext cx="1177045" cy="1239789"/>
            <a:chOff x="3247075" y="2617293"/>
            <a:chExt cx="1320799" cy="1320799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7075" y="2617293"/>
              <a:ext cx="1320799" cy="1320799"/>
            </a:xfrm>
            <a:prstGeom prst="rect">
              <a:avLst/>
            </a:prstGeom>
          </p:spPr>
        </p:pic>
        <p:sp>
          <p:nvSpPr>
            <p:cNvPr id="58" name="Rectangle 57"/>
            <p:cNvSpPr/>
            <p:nvPr/>
          </p:nvSpPr>
          <p:spPr>
            <a:xfrm>
              <a:off x="3716578" y="2805468"/>
              <a:ext cx="468043" cy="3934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latin typeface="Arial Rounded MT Bold" panose="020F0704030504030204" pitchFamily="34" charset="0"/>
                </a:rPr>
                <a:t>1 </a:t>
              </a:r>
              <a:endParaRPr lang="en-US" dirty="0"/>
            </a:p>
          </p:txBody>
        </p:sp>
      </p:grpSp>
      <p:cxnSp>
        <p:nvCxnSpPr>
          <p:cNvPr id="14" name="Curved Connector 13"/>
          <p:cNvCxnSpPr/>
          <p:nvPr/>
        </p:nvCxnSpPr>
        <p:spPr>
          <a:xfrm rot="10800000" flipV="1">
            <a:off x="461076" y="3573757"/>
            <a:ext cx="1803591" cy="883973"/>
          </a:xfrm>
          <a:prstGeom prst="curvedConnector3">
            <a:avLst>
              <a:gd name="adj1" fmla="val 158439"/>
            </a:avLst>
          </a:prstGeom>
          <a:ln w="539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36" y="5096345"/>
            <a:ext cx="568837" cy="568837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71" y="5096345"/>
            <a:ext cx="568837" cy="568837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06" y="5096345"/>
            <a:ext cx="568837" cy="568837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410" y="5091928"/>
            <a:ext cx="568837" cy="568837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466" y="5084754"/>
            <a:ext cx="568837" cy="568837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880" y="5091928"/>
            <a:ext cx="568837" cy="568837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477" y="5091928"/>
            <a:ext cx="568837" cy="568837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212" y="5091928"/>
            <a:ext cx="568837" cy="568837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947" y="5091928"/>
            <a:ext cx="568837" cy="568837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6878651" y="6355525"/>
            <a:ext cx="2401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Total=65,53,200BDT</a:t>
            </a:r>
          </a:p>
        </p:txBody>
      </p:sp>
      <p:sp>
        <p:nvSpPr>
          <p:cNvPr id="99" name="Right Arrow 98"/>
          <p:cNvSpPr/>
          <p:nvPr/>
        </p:nvSpPr>
        <p:spPr>
          <a:xfrm>
            <a:off x="6301603" y="6387483"/>
            <a:ext cx="577048" cy="305417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090306"/>
              </p:ext>
            </p:extLst>
          </p:nvPr>
        </p:nvGraphicFramePr>
        <p:xfrm>
          <a:off x="6304108" y="1505288"/>
          <a:ext cx="3177651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5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946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Pool3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800.00BDT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1" name="Table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153367"/>
              </p:ext>
            </p:extLst>
          </p:nvPr>
        </p:nvGraphicFramePr>
        <p:xfrm>
          <a:off x="6307574" y="1879184"/>
          <a:ext cx="3173010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4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574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Pool4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1,600.00BDT</a:t>
                      </a:r>
                      <a:r>
                        <a:rPr lang="en-US" dirty="0"/>
                        <a:t>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2" name="Table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422595"/>
              </p:ext>
            </p:extLst>
          </p:nvPr>
        </p:nvGraphicFramePr>
        <p:xfrm>
          <a:off x="6305895" y="766839"/>
          <a:ext cx="3171214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2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9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Pool1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3" name="Table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966816"/>
              </p:ext>
            </p:extLst>
          </p:nvPr>
        </p:nvGraphicFramePr>
        <p:xfrm>
          <a:off x="6305428" y="1136391"/>
          <a:ext cx="3173371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5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Pool2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4" name="Table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035671"/>
              </p:ext>
            </p:extLst>
          </p:nvPr>
        </p:nvGraphicFramePr>
        <p:xfrm>
          <a:off x="6307574" y="2252934"/>
          <a:ext cx="3173010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4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Pool5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3,200.00BDT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5" name="Table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895746"/>
              </p:ext>
            </p:extLst>
          </p:nvPr>
        </p:nvGraphicFramePr>
        <p:xfrm>
          <a:off x="6307575" y="2625796"/>
          <a:ext cx="3173010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4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Pool6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6,400.00BDT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443386"/>
              </p:ext>
            </p:extLst>
          </p:nvPr>
        </p:nvGraphicFramePr>
        <p:xfrm>
          <a:off x="6307575" y="2998658"/>
          <a:ext cx="3173010" cy="384678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4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678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Pool7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12,800.00BDT</a:t>
                      </a:r>
                      <a:r>
                        <a:rPr lang="en-US" dirty="0"/>
                        <a:t>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7" name="Table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415611"/>
              </p:ext>
            </p:extLst>
          </p:nvPr>
        </p:nvGraphicFramePr>
        <p:xfrm>
          <a:off x="6307574" y="3380398"/>
          <a:ext cx="3173010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4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Pool8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25,600.00BDT</a:t>
                      </a:r>
                      <a:r>
                        <a:rPr lang="en-US" dirty="0"/>
                        <a:t>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649362"/>
              </p:ext>
            </p:extLst>
          </p:nvPr>
        </p:nvGraphicFramePr>
        <p:xfrm>
          <a:off x="6307574" y="3735505"/>
          <a:ext cx="3173010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4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Pool9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51,200.00BDT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324437"/>
              </p:ext>
            </p:extLst>
          </p:nvPr>
        </p:nvGraphicFramePr>
        <p:xfrm>
          <a:off x="6307574" y="4108367"/>
          <a:ext cx="3173010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4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Pool10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102,400.00BDT</a:t>
                      </a:r>
                      <a:r>
                        <a:rPr lang="en-US" dirty="0"/>
                        <a:t>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0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57331"/>
              </p:ext>
            </p:extLst>
          </p:nvPr>
        </p:nvGraphicFramePr>
        <p:xfrm>
          <a:off x="6307575" y="4481229"/>
          <a:ext cx="3173010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4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Pool11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204,800.00BDT</a:t>
                      </a:r>
                      <a:r>
                        <a:rPr lang="en-US" dirty="0"/>
                        <a:t>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1" name="Table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473825"/>
              </p:ext>
            </p:extLst>
          </p:nvPr>
        </p:nvGraphicFramePr>
        <p:xfrm>
          <a:off x="6307574" y="4845213"/>
          <a:ext cx="3173010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4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Pool12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409,600.00BDT</a:t>
                      </a:r>
                      <a:r>
                        <a:rPr lang="en-US" dirty="0"/>
                        <a:t>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2" name="Table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477972"/>
              </p:ext>
            </p:extLst>
          </p:nvPr>
        </p:nvGraphicFramePr>
        <p:xfrm>
          <a:off x="6307574" y="5209198"/>
          <a:ext cx="3173010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4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Pool13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819,200.00BDT</a:t>
                      </a:r>
                      <a:r>
                        <a:rPr lang="en-US" dirty="0"/>
                        <a:t>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3" name="Table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632116"/>
              </p:ext>
            </p:extLst>
          </p:nvPr>
        </p:nvGraphicFramePr>
        <p:xfrm>
          <a:off x="6307574" y="5586730"/>
          <a:ext cx="3173010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4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Pool14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1,638,400.00BDT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4" name="Table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958743"/>
              </p:ext>
            </p:extLst>
          </p:nvPr>
        </p:nvGraphicFramePr>
        <p:xfrm>
          <a:off x="6307574" y="5946045"/>
          <a:ext cx="3173010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4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Pool15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3,276,800.00BDT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5" name="Table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015044"/>
              </p:ext>
            </p:extLst>
          </p:nvPr>
        </p:nvGraphicFramePr>
        <p:xfrm>
          <a:off x="6302375" y="360899"/>
          <a:ext cx="3177652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25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8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Pool</a:t>
                      </a:r>
                      <a:endParaRPr lang="en-US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solidFill>
                            <a:srgbClr val="FFFF00"/>
                          </a:solidFill>
                          <a:effectLst/>
                        </a:rPr>
                        <a:t>Reward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BD6FDCC3-07D5-83A4-09DE-6A4B68F14BDF}"/>
              </a:ext>
            </a:extLst>
          </p:cNvPr>
          <p:cNvGrpSpPr/>
          <p:nvPr/>
        </p:nvGrpSpPr>
        <p:grpSpPr>
          <a:xfrm>
            <a:off x="1039269" y="4357287"/>
            <a:ext cx="734641" cy="734641"/>
            <a:chOff x="1039269" y="4357287"/>
            <a:chExt cx="734641" cy="734641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9269" y="4357287"/>
              <a:ext cx="734641" cy="734641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D050240-3468-6A26-5DEB-ECDCA8BB0D35}"/>
                </a:ext>
              </a:extLst>
            </p:cNvPr>
            <p:cNvSpPr txBox="1"/>
            <p:nvPr/>
          </p:nvSpPr>
          <p:spPr>
            <a:xfrm>
              <a:off x="1247284" y="4357287"/>
              <a:ext cx="2519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630D390-16BE-869B-37A0-D8CE33EE2D43}"/>
              </a:ext>
            </a:extLst>
          </p:cNvPr>
          <p:cNvGrpSpPr/>
          <p:nvPr/>
        </p:nvGrpSpPr>
        <p:grpSpPr>
          <a:xfrm>
            <a:off x="2702243" y="4357287"/>
            <a:ext cx="734641" cy="734641"/>
            <a:chOff x="2702243" y="4357287"/>
            <a:chExt cx="734641" cy="734641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2243" y="4357287"/>
              <a:ext cx="734641" cy="734641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41C9B31-7940-87D1-054F-C55A1BC45C72}"/>
                </a:ext>
              </a:extLst>
            </p:cNvPr>
            <p:cNvSpPr txBox="1"/>
            <p:nvPr/>
          </p:nvSpPr>
          <p:spPr>
            <a:xfrm>
              <a:off x="2915392" y="4357287"/>
              <a:ext cx="2956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3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02F81CC-4AAD-EA2F-D270-A72EA663C344}"/>
              </a:ext>
            </a:extLst>
          </p:cNvPr>
          <p:cNvGrpSpPr/>
          <p:nvPr/>
        </p:nvGrpSpPr>
        <p:grpSpPr>
          <a:xfrm>
            <a:off x="4408310" y="4357287"/>
            <a:ext cx="734641" cy="734641"/>
            <a:chOff x="4408310" y="4357287"/>
            <a:chExt cx="734641" cy="734641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8310" y="4357287"/>
              <a:ext cx="734641" cy="7346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EE3424F-87A2-3C01-3CDD-0743306FDF0A}"/>
                </a:ext>
              </a:extLst>
            </p:cNvPr>
            <p:cNvSpPr txBox="1"/>
            <p:nvPr/>
          </p:nvSpPr>
          <p:spPr>
            <a:xfrm>
              <a:off x="4616325" y="4357287"/>
              <a:ext cx="3906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4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8DBF6CD-7C78-78EF-3F9A-AEE40DE9444B}"/>
              </a:ext>
            </a:extLst>
          </p:cNvPr>
          <p:cNvSpPr txBox="1"/>
          <p:nvPr/>
        </p:nvSpPr>
        <p:spPr>
          <a:xfrm>
            <a:off x="596085" y="4264022"/>
            <a:ext cx="683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FF0000"/>
                </a:solidFill>
              </a:rPr>
              <a:t>66.67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507675-FA98-3819-44B5-4EB9AE1CBC71}"/>
              </a:ext>
            </a:extLst>
          </p:cNvPr>
          <p:cNvSpPr txBox="1"/>
          <p:nvPr/>
        </p:nvSpPr>
        <p:spPr>
          <a:xfrm>
            <a:off x="2295586" y="4260768"/>
            <a:ext cx="7646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rgbClr val="FF0000"/>
                </a:solidFill>
              </a:rPr>
              <a:t>66.67</a:t>
            </a:r>
            <a:endParaRPr lang="en-US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DE07A5-3812-5AEA-FE30-5E49C3328A23}"/>
              </a:ext>
            </a:extLst>
          </p:cNvPr>
          <p:cNvSpPr txBox="1"/>
          <p:nvPr/>
        </p:nvSpPr>
        <p:spPr>
          <a:xfrm>
            <a:off x="3982505" y="4251488"/>
            <a:ext cx="6790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rgbClr val="FF0000"/>
                </a:solidFill>
              </a:rPr>
              <a:t>66.67</a:t>
            </a:r>
            <a:endParaRPr lang="en-US" sz="14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27FE3FC-F94E-C37C-61C4-5EC80493CD85}"/>
              </a:ext>
            </a:extLst>
          </p:cNvPr>
          <p:cNvCxnSpPr>
            <a:cxnSpLocks/>
          </p:cNvCxnSpPr>
          <p:nvPr/>
        </p:nvCxnSpPr>
        <p:spPr>
          <a:xfrm flipV="1">
            <a:off x="3658085" y="904875"/>
            <a:ext cx="2437915" cy="19849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6B501191-A71B-2D3A-3566-0429D990B4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237695"/>
              </p:ext>
            </p:extLst>
          </p:nvPr>
        </p:nvGraphicFramePr>
        <p:xfrm>
          <a:off x="7329371" y="766795"/>
          <a:ext cx="905822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90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66.67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3A5B3D32-4E4E-95B6-DCB2-A6B4A500AB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307804"/>
              </p:ext>
            </p:extLst>
          </p:nvPr>
        </p:nvGraphicFramePr>
        <p:xfrm>
          <a:off x="8244654" y="766839"/>
          <a:ext cx="1232455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232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200 BDT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08FFC4E1-CD9D-B666-6D82-232FFC2921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200592"/>
              </p:ext>
            </p:extLst>
          </p:nvPr>
        </p:nvGraphicFramePr>
        <p:xfrm>
          <a:off x="7329370" y="1135948"/>
          <a:ext cx="904555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904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44.44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DE2F412B-8512-A242-EA49-51127B9BF4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671190"/>
              </p:ext>
            </p:extLst>
          </p:nvPr>
        </p:nvGraphicFramePr>
        <p:xfrm>
          <a:off x="8233925" y="1135992"/>
          <a:ext cx="1245329" cy="365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245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400 BDT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EDB86F29-7D97-0132-B834-C2B8DD5798C1}"/>
              </a:ext>
            </a:extLst>
          </p:cNvPr>
          <p:cNvSpPr txBox="1"/>
          <p:nvPr/>
        </p:nvSpPr>
        <p:spPr>
          <a:xfrm>
            <a:off x="1637019" y="4253292"/>
            <a:ext cx="563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FF0000"/>
                </a:solidFill>
              </a:rPr>
              <a:t>200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DA09717-7B9B-D57D-F96C-9AF85C9D0F1B}"/>
              </a:ext>
            </a:extLst>
          </p:cNvPr>
          <p:cNvSpPr txBox="1"/>
          <p:nvPr/>
        </p:nvSpPr>
        <p:spPr>
          <a:xfrm>
            <a:off x="3337497" y="4253446"/>
            <a:ext cx="550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FF0000"/>
                </a:solidFill>
              </a:rPr>
              <a:t>200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F86231A-477B-D02C-798F-B3A136291FB3}"/>
              </a:ext>
            </a:extLst>
          </p:cNvPr>
          <p:cNvSpPr txBox="1"/>
          <p:nvPr/>
        </p:nvSpPr>
        <p:spPr>
          <a:xfrm>
            <a:off x="5045641" y="4266022"/>
            <a:ext cx="541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FF0000"/>
                </a:solidFill>
              </a:rPr>
              <a:t>200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B29F183-8CA1-199B-D369-B572F7C29C7E}"/>
              </a:ext>
            </a:extLst>
          </p:cNvPr>
          <p:cNvSpPr txBox="1"/>
          <p:nvPr/>
        </p:nvSpPr>
        <p:spPr>
          <a:xfrm>
            <a:off x="3026499" y="1629776"/>
            <a:ext cx="2104475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(200)</a:t>
            </a:r>
            <a:endParaRPr lang="en-US" sz="2400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93F0A54-1489-E7DB-09F7-0A5B2745730D}"/>
              </a:ext>
            </a:extLst>
          </p:cNvPr>
          <p:cNvCxnSpPr/>
          <p:nvPr/>
        </p:nvCxnSpPr>
        <p:spPr>
          <a:xfrm>
            <a:off x="7419552" y="1081810"/>
            <a:ext cx="592350" cy="0"/>
          </a:xfrm>
          <a:prstGeom prst="line">
            <a:avLst/>
          </a:prstGeom>
          <a:ln>
            <a:solidFill>
              <a:srgbClr val="FA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91D50A0-2154-3C26-A6CE-5625F1BCCC99}"/>
              </a:ext>
            </a:extLst>
          </p:cNvPr>
          <p:cNvCxnSpPr/>
          <p:nvPr/>
        </p:nvCxnSpPr>
        <p:spPr>
          <a:xfrm>
            <a:off x="7414305" y="819344"/>
            <a:ext cx="592350" cy="0"/>
          </a:xfrm>
          <a:prstGeom prst="line">
            <a:avLst/>
          </a:prstGeom>
          <a:ln>
            <a:solidFill>
              <a:srgbClr val="FA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48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5" grpId="0" animBg="1"/>
      <p:bldP spid="83" grpId="0" animBg="1"/>
      <p:bldP spid="30" grpId="0" animBg="1"/>
      <p:bldP spid="98" grpId="0"/>
      <p:bldP spid="99" grpId="0" animBg="1"/>
      <p:bldP spid="16" grpId="0"/>
      <p:bldP spid="22" grpId="0"/>
      <p:bldP spid="24" grpId="0"/>
      <p:bldP spid="40" grpId="0"/>
      <p:bldP spid="42" grpId="0"/>
      <p:bldP spid="44" grpId="0"/>
      <p:bldP spid="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7D1F7-46C8-FC6C-23A3-D5A98E100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76F5F7-DEEC-F222-83D5-4377518D7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8" t="37987" r="668" b="34908"/>
          <a:stretch/>
        </p:blipFill>
        <p:spPr>
          <a:xfrm>
            <a:off x="0" y="161925"/>
            <a:ext cx="4279900" cy="12573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ECD8BA-989E-6053-544B-C71700101BC2}"/>
              </a:ext>
            </a:extLst>
          </p:cNvPr>
          <p:cNvSpPr txBox="1"/>
          <p:nvPr/>
        </p:nvSpPr>
        <p:spPr>
          <a:xfrm>
            <a:off x="1943074" y="1371592"/>
            <a:ext cx="6851253" cy="4561367"/>
          </a:xfrm>
          <a:prstGeom prst="rect">
            <a:avLst/>
          </a:prstGeom>
          <a:noFill/>
        </p:spPr>
        <p:txBody>
          <a:bodyPr wrap="square">
            <a:prstTxWarp prst="textCanDown">
              <a:avLst/>
            </a:prstTxWarp>
            <a:spAutoFit/>
          </a:bodyPr>
          <a:lstStyle/>
          <a:p>
            <a:pPr algn="ctr"/>
            <a:r>
              <a:rPr lang="en-US" sz="9600" b="1" u="sng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 Rounded MT Bold" panose="020F0704030504030204" pitchFamily="34" charset="0"/>
              </a:rPr>
              <a:t>Active Earning</a:t>
            </a:r>
          </a:p>
        </p:txBody>
      </p:sp>
    </p:spTree>
    <p:extLst>
      <p:ext uri="{BB962C8B-B14F-4D97-AF65-F5344CB8AC3E}">
        <p14:creationId xmlns:p14="http://schemas.microsoft.com/office/powerpoint/2010/main" val="128889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0BCBE-F9DB-9C2B-96D7-46BB2859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CD242B-751F-E0CC-9482-AE83D41742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8" t="37987" r="668" b="34908"/>
          <a:stretch/>
        </p:blipFill>
        <p:spPr>
          <a:xfrm>
            <a:off x="-150921" y="170803"/>
            <a:ext cx="4279900" cy="12573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59076" y="1654316"/>
            <a:ext cx="7218224" cy="1015663"/>
            <a:chOff x="780187" y="1851405"/>
            <a:chExt cx="6257023" cy="1015663"/>
          </a:xfrm>
        </p:grpSpPr>
        <p:sp>
          <p:nvSpPr>
            <p:cNvPr id="3" name="TextBox 2"/>
            <p:cNvSpPr txBox="1"/>
            <p:nvPr/>
          </p:nvSpPr>
          <p:spPr>
            <a:xfrm>
              <a:off x="780187" y="1851405"/>
              <a:ext cx="5141220" cy="1015663"/>
            </a:xfrm>
            <a:prstGeom prst="rect">
              <a:avLst/>
            </a:prstGeom>
            <a:solidFill>
              <a:srgbClr val="FFC000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6000" dirty="0">
                  <a:latin typeface="Franklin Gothic Demi Cond" panose="020B0706030402020204" pitchFamily="34" charset="0"/>
                </a:rPr>
                <a:t>Affiliate Program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270293" y="1851405"/>
              <a:ext cx="1766917" cy="1015663"/>
            </a:xfrm>
            <a:prstGeom prst="rect">
              <a:avLst/>
            </a:prstGeom>
            <a:solidFill>
              <a:srgbClr val="C00000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rgbClr val="FFFF00"/>
                  </a:solidFill>
                  <a:latin typeface="Franklin Gothic Demi Cond" panose="020B0706030402020204" pitchFamily="34" charset="0"/>
                </a:rPr>
                <a:t>28</a:t>
              </a:r>
              <a:r>
                <a:rPr lang="en-US" sz="6000" b="1" dirty="0">
                  <a:solidFill>
                    <a:srgbClr val="FFFF00"/>
                  </a:solidFill>
                </a:rPr>
                <a:t>%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870629" y="3742519"/>
            <a:ext cx="6673295" cy="712139"/>
            <a:chOff x="1747853" y="4065988"/>
            <a:chExt cx="6141005" cy="712139"/>
          </a:xfrm>
        </p:grpSpPr>
        <p:sp>
          <p:nvSpPr>
            <p:cNvPr id="10" name="TextBox 9"/>
            <p:cNvSpPr txBox="1"/>
            <p:nvPr/>
          </p:nvSpPr>
          <p:spPr>
            <a:xfrm>
              <a:off x="1747853" y="4065988"/>
              <a:ext cx="4422127" cy="707886"/>
            </a:xfrm>
            <a:prstGeom prst="rect">
              <a:avLst/>
            </a:prstGeom>
            <a:solidFill>
              <a:srgbClr val="FFC000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latin typeface="Franklin Gothic Demi" panose="020B0703020102020204" pitchFamily="34" charset="0"/>
                </a:rPr>
                <a:t>Reference Earning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83835" y="4070241"/>
              <a:ext cx="1905023" cy="707886"/>
            </a:xfrm>
            <a:prstGeom prst="rect">
              <a:avLst/>
            </a:prstGeom>
            <a:solidFill>
              <a:srgbClr val="C00000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rgbClr val="FFFF00"/>
                  </a:solidFill>
                  <a:latin typeface="Franklin Gothic Demi Cond" panose="020B0706030402020204" pitchFamily="34" charset="0"/>
                </a:rPr>
                <a:t>20</a:t>
              </a:r>
              <a:r>
                <a:rPr lang="en-US" sz="4000" b="1" dirty="0">
                  <a:solidFill>
                    <a:srgbClr val="FFFF00"/>
                  </a:solidFill>
                </a:rPr>
                <a:t>%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899205" y="5512216"/>
            <a:ext cx="6673294" cy="712139"/>
            <a:chOff x="1747853" y="5211208"/>
            <a:chExt cx="6141006" cy="712139"/>
          </a:xfrm>
        </p:grpSpPr>
        <p:sp>
          <p:nvSpPr>
            <p:cNvPr id="12" name="TextBox 11"/>
            <p:cNvSpPr txBox="1"/>
            <p:nvPr/>
          </p:nvSpPr>
          <p:spPr>
            <a:xfrm>
              <a:off x="1747853" y="5211208"/>
              <a:ext cx="4422127" cy="707886"/>
            </a:xfrm>
            <a:prstGeom prst="rect">
              <a:avLst/>
            </a:prstGeom>
            <a:solidFill>
              <a:srgbClr val="FFC000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latin typeface="Franklin Gothic Demi" panose="020B0703020102020204" pitchFamily="34" charset="0"/>
                </a:rPr>
                <a:t>Affiliate Earning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983835" y="5215461"/>
              <a:ext cx="1905024" cy="707886"/>
            </a:xfrm>
            <a:prstGeom prst="rect">
              <a:avLst/>
            </a:prstGeom>
            <a:solidFill>
              <a:srgbClr val="C00000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rgbClr val="FFFF00"/>
                  </a:solidFill>
                  <a:latin typeface="Franklin Gothic Demi Cond" panose="020B0706030402020204" pitchFamily="34" charset="0"/>
                </a:rPr>
                <a:t>8</a:t>
              </a:r>
              <a:r>
                <a:rPr lang="en-US" sz="4000" b="1" dirty="0">
                  <a:solidFill>
                    <a:srgbClr val="FFFF00"/>
                  </a:solidFill>
                </a:rPr>
                <a:t>%</a:t>
              </a:r>
            </a:p>
          </p:txBody>
        </p:sp>
      </p:grpSp>
      <p:sp>
        <p:nvSpPr>
          <p:cNvPr id="16" name="Down Arrow 15"/>
          <p:cNvSpPr/>
          <p:nvPr/>
        </p:nvSpPr>
        <p:spPr>
          <a:xfrm>
            <a:off x="4681768" y="2865037"/>
            <a:ext cx="698377" cy="693154"/>
          </a:xfrm>
          <a:prstGeom prst="downArrow">
            <a:avLst/>
          </a:prstGeom>
          <a:solidFill>
            <a:srgbClr val="FFC000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4691292" y="4634733"/>
            <a:ext cx="698377" cy="693154"/>
          </a:xfrm>
          <a:prstGeom prst="downArrow">
            <a:avLst/>
          </a:prstGeom>
          <a:solidFill>
            <a:srgbClr val="FFC000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7245"/>
          <a:stretch/>
        </p:blipFill>
        <p:spPr>
          <a:xfrm>
            <a:off x="5414474" y="-63890"/>
            <a:ext cx="4279763" cy="1402284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-17755" y="1655515"/>
            <a:ext cx="6414156" cy="11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0" y="1144098"/>
            <a:ext cx="63964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419792" y="1144098"/>
            <a:ext cx="3277823" cy="523220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>
                <a:latin typeface="Franklin Gothic Demi" panose="020B0703020102020204" pitchFamily="34" charset="0"/>
              </a:rPr>
              <a:t>Reference Earning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758848" y="6417655"/>
            <a:ext cx="2749535" cy="369332"/>
          </a:xfrm>
          <a:prstGeom prst="rect">
            <a:avLst/>
          </a:prstGeom>
          <a:ln w="34925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b="1" dirty="0"/>
              <a:t>Team:01-10=0.4%=6TK.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88B17-2B45-D92B-0C92-65AF8F27F4BB}"/>
              </a:ext>
            </a:extLst>
          </p:cNvPr>
          <p:cNvSpPr txBox="1"/>
          <p:nvPr/>
        </p:nvSpPr>
        <p:spPr>
          <a:xfrm>
            <a:off x="133349" y="1816811"/>
            <a:ext cx="4135456" cy="4308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2200" b="1" dirty="0">
                <a:ln/>
                <a:solidFill>
                  <a:schemeClr val="accent3"/>
                </a:solidFill>
              </a:rPr>
              <a:t>Reference Earning = 20%;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9540" y="961680"/>
            <a:ext cx="2317270" cy="830997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Righ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Bahnschrift SemiBold" panose="020B0502040204020203" pitchFamily="34" charset="0"/>
              </a:rPr>
              <a:t>20</a:t>
            </a:r>
            <a:r>
              <a:rPr lang="en-US" sz="4800" dirty="0">
                <a:solidFill>
                  <a:srgbClr val="FF0000"/>
                </a:solidFill>
                <a:latin typeface="Bahnschrift SemiBold" panose="020B0502040204020203" pitchFamily="34" charset="0"/>
              </a:rPr>
              <a:t>%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80975" y="2387110"/>
            <a:ext cx="9840698" cy="479927"/>
            <a:chOff x="537865" y="6269726"/>
            <a:chExt cx="9682402" cy="388564"/>
          </a:xfrm>
        </p:grpSpPr>
        <p:sp>
          <p:nvSpPr>
            <p:cNvPr id="14" name="Rectangle 13"/>
            <p:cNvSpPr/>
            <p:nvPr/>
          </p:nvSpPr>
          <p:spPr>
            <a:xfrm>
              <a:off x="537865" y="6290428"/>
              <a:ext cx="1600424" cy="367862"/>
            </a:xfrm>
            <a:prstGeom prst="rect">
              <a:avLst/>
            </a:prstGeom>
            <a:noFill/>
            <a:ln w="412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154470" y="6290428"/>
              <a:ext cx="1569419" cy="367862"/>
            </a:xfrm>
            <a:prstGeom prst="rect">
              <a:avLst/>
            </a:prstGeom>
            <a:noFill/>
            <a:ln w="412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294728" y="6290428"/>
              <a:ext cx="1490969" cy="367862"/>
            </a:xfrm>
            <a:prstGeom prst="rect">
              <a:avLst/>
            </a:prstGeom>
            <a:noFill/>
            <a:ln w="412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721917" y="6290428"/>
              <a:ext cx="2565868" cy="367862"/>
            </a:xfrm>
            <a:prstGeom prst="rect">
              <a:avLst/>
            </a:prstGeom>
            <a:noFill/>
            <a:ln w="412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792639" y="6290428"/>
              <a:ext cx="1975765" cy="367862"/>
            </a:xfrm>
            <a:prstGeom prst="rect">
              <a:avLst/>
            </a:prstGeom>
            <a:noFill/>
            <a:ln w="412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0490" y="6288958"/>
              <a:ext cx="1460915" cy="299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Team Work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75625" y="6288958"/>
              <a:ext cx="1390062" cy="299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Reference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721918" y="6316036"/>
              <a:ext cx="2717583" cy="286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b="1" dirty="0">
                  <a:highlight>
                    <a:srgbClr val="FF9900"/>
                  </a:highlight>
                </a:rPr>
                <a:t>Affiliate Earning </a:t>
              </a:r>
              <a:r>
                <a:rPr lang="en-US" sz="1700" b="1" dirty="0">
                  <a:solidFill>
                    <a:srgbClr val="FF0000"/>
                  </a:solidFill>
                  <a:highlight>
                    <a:srgbClr val="FF9900"/>
                  </a:highlight>
                </a:rPr>
                <a:t>8%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06450" y="6269726"/>
              <a:ext cx="679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Earn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960521" y="6269726"/>
              <a:ext cx="2259746" cy="299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Total Earning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07213" y="2952305"/>
            <a:ext cx="7910195" cy="374635"/>
            <a:chOff x="507213" y="4362684"/>
            <a:chExt cx="7910195" cy="374635"/>
          </a:xfrm>
        </p:grpSpPr>
        <p:sp>
          <p:nvSpPr>
            <p:cNvPr id="25" name="TextBox 24"/>
            <p:cNvSpPr txBox="1"/>
            <p:nvPr/>
          </p:nvSpPr>
          <p:spPr>
            <a:xfrm>
              <a:off x="507213" y="4363567"/>
              <a:ext cx="1282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Team-01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03849" y="4363567"/>
              <a:ext cx="5044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10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145654" y="4367987"/>
              <a:ext cx="9001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0.4%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991128" y="4362684"/>
              <a:ext cx="9001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10x6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743010" y="4367987"/>
              <a:ext cx="6743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60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07213" y="3392459"/>
            <a:ext cx="8359279" cy="386769"/>
            <a:chOff x="2133643" y="5407128"/>
            <a:chExt cx="8359279" cy="386769"/>
          </a:xfrm>
        </p:grpSpPr>
        <p:sp>
          <p:nvSpPr>
            <p:cNvPr id="61" name="TextBox 60"/>
            <p:cNvSpPr txBox="1"/>
            <p:nvPr/>
          </p:nvSpPr>
          <p:spPr>
            <a:xfrm>
              <a:off x="2133643" y="5424565"/>
              <a:ext cx="1282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Team-02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30279" y="5416744"/>
              <a:ext cx="7566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100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772084" y="5407128"/>
              <a:ext cx="900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0.4%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591712" y="5424565"/>
              <a:ext cx="1119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100x6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9373486" y="5407128"/>
              <a:ext cx="1119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600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07213" y="3857333"/>
            <a:ext cx="8359279" cy="386769"/>
            <a:chOff x="2133643" y="5407128"/>
            <a:chExt cx="8359279" cy="386769"/>
          </a:xfrm>
        </p:grpSpPr>
        <p:sp>
          <p:nvSpPr>
            <p:cNvPr id="56" name="TextBox 55"/>
            <p:cNvSpPr txBox="1"/>
            <p:nvPr/>
          </p:nvSpPr>
          <p:spPr>
            <a:xfrm>
              <a:off x="2133643" y="5424565"/>
              <a:ext cx="1282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Team-03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920754" y="5416744"/>
              <a:ext cx="7566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1000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772084" y="5407128"/>
              <a:ext cx="900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0.4%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591712" y="5424565"/>
              <a:ext cx="1119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1000x6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9373486" y="5407128"/>
              <a:ext cx="1119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6000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07213" y="4322207"/>
            <a:ext cx="8359279" cy="386769"/>
            <a:chOff x="2133643" y="5407128"/>
            <a:chExt cx="8359279" cy="386769"/>
          </a:xfrm>
        </p:grpSpPr>
        <p:sp>
          <p:nvSpPr>
            <p:cNvPr id="51" name="TextBox 50"/>
            <p:cNvSpPr txBox="1"/>
            <p:nvPr/>
          </p:nvSpPr>
          <p:spPr>
            <a:xfrm>
              <a:off x="2133643" y="5424565"/>
              <a:ext cx="1282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Team-04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911229" y="5416744"/>
              <a:ext cx="1082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10000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772084" y="5407128"/>
              <a:ext cx="900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0.4%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591712" y="5424565"/>
              <a:ext cx="1390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10000x6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373486" y="5407128"/>
              <a:ext cx="1119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60000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07213" y="4804926"/>
            <a:ext cx="8359279" cy="386769"/>
            <a:chOff x="2133643" y="5407128"/>
            <a:chExt cx="8359279" cy="386769"/>
          </a:xfrm>
        </p:grpSpPr>
        <p:sp>
          <p:nvSpPr>
            <p:cNvPr id="46" name="TextBox 45"/>
            <p:cNvSpPr txBox="1"/>
            <p:nvPr/>
          </p:nvSpPr>
          <p:spPr>
            <a:xfrm>
              <a:off x="2133643" y="5424565"/>
              <a:ext cx="1282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Team-05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82654" y="5416744"/>
              <a:ext cx="113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100000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772084" y="5407128"/>
              <a:ext cx="900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0.4%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591712" y="5424565"/>
              <a:ext cx="14711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100000x6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9373486" y="5407128"/>
              <a:ext cx="1119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600000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07213" y="5284499"/>
            <a:ext cx="8522105" cy="386769"/>
            <a:chOff x="2133643" y="5407128"/>
            <a:chExt cx="8522105" cy="386769"/>
          </a:xfrm>
        </p:grpSpPr>
        <p:sp>
          <p:nvSpPr>
            <p:cNvPr id="41" name="TextBox 40"/>
            <p:cNvSpPr txBox="1"/>
            <p:nvPr/>
          </p:nvSpPr>
          <p:spPr>
            <a:xfrm>
              <a:off x="2133643" y="5424565"/>
              <a:ext cx="1282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Team-06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882654" y="5416744"/>
              <a:ext cx="113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1000000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772084" y="5407128"/>
              <a:ext cx="900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0.4%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591712" y="5424565"/>
              <a:ext cx="1547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1000000x6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373486" y="5407128"/>
              <a:ext cx="1282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6000000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07213" y="5714925"/>
            <a:ext cx="8715179" cy="386769"/>
            <a:chOff x="2133643" y="5407128"/>
            <a:chExt cx="8715179" cy="386769"/>
          </a:xfrm>
        </p:grpSpPr>
        <p:sp>
          <p:nvSpPr>
            <p:cNvPr id="36" name="TextBox 35"/>
            <p:cNvSpPr txBox="1"/>
            <p:nvPr/>
          </p:nvSpPr>
          <p:spPr>
            <a:xfrm>
              <a:off x="2133643" y="5424565"/>
              <a:ext cx="1282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Team-07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854079" y="5416744"/>
              <a:ext cx="12938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10000000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772084" y="5407128"/>
              <a:ext cx="900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0.4%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591711" y="5424565"/>
              <a:ext cx="16843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10000000x6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9373485" y="5407128"/>
              <a:ext cx="14753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60000000</a:t>
              </a:r>
            </a:p>
          </p:txBody>
        </p:sp>
      </p:grpSp>
      <p:sp>
        <p:nvSpPr>
          <p:cNvPr id="69" name="Notched Right Arrow 68"/>
          <p:cNvSpPr/>
          <p:nvPr/>
        </p:nvSpPr>
        <p:spPr>
          <a:xfrm>
            <a:off x="25401" y="6509988"/>
            <a:ext cx="1498600" cy="184666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Notched Right Arrow 69"/>
          <p:cNvSpPr/>
          <p:nvPr/>
        </p:nvSpPr>
        <p:spPr>
          <a:xfrm flipH="1">
            <a:off x="8554531" y="6509988"/>
            <a:ext cx="1467141" cy="184666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8025C9-FF2C-7A8D-76C4-BF32EFBDCFB9}"/>
              </a:ext>
            </a:extLst>
          </p:cNvPr>
          <p:cNvSpPr txBox="1"/>
          <p:nvPr/>
        </p:nvSpPr>
        <p:spPr>
          <a:xfrm>
            <a:off x="4035883" y="1816811"/>
            <a:ext cx="3277822" cy="4308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2200" b="1" dirty="0">
                <a:ln/>
                <a:solidFill>
                  <a:schemeClr val="accent3"/>
                </a:solidFill>
              </a:rPr>
              <a:t>1500x20% = 300TK;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5CD2D7-43D6-C17C-2FAC-B633ED3A0F9B}"/>
              </a:ext>
            </a:extLst>
          </p:cNvPr>
          <p:cNvSpPr txBox="1"/>
          <p:nvPr/>
        </p:nvSpPr>
        <p:spPr>
          <a:xfrm>
            <a:off x="7157634" y="1835861"/>
            <a:ext cx="2615024" cy="4308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2200" b="1" dirty="0">
                <a:ln/>
                <a:solidFill>
                  <a:schemeClr val="accent3"/>
                </a:solidFill>
              </a:rPr>
              <a:t>10x300= 3000TK.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54E922A1-D14C-D6CC-4628-368E84236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58" y="1116391"/>
            <a:ext cx="1950889" cy="6157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CA6611-D389-1EEE-9607-C7EC77717A60}"/>
              </a:ext>
            </a:extLst>
          </p:cNvPr>
          <p:cNvSpPr/>
          <p:nvPr/>
        </p:nvSpPr>
        <p:spPr>
          <a:xfrm>
            <a:off x="5130698" y="6417655"/>
            <a:ext cx="2749535" cy="369332"/>
          </a:xfrm>
          <a:prstGeom prst="rect">
            <a:avLst/>
          </a:prstGeom>
          <a:ln w="34925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b="1" dirty="0"/>
              <a:t>Team:11-30=0.2%=3TK.</a:t>
            </a:r>
          </a:p>
        </p:txBody>
      </p:sp>
    </p:spTree>
    <p:extLst>
      <p:ext uri="{BB962C8B-B14F-4D97-AF65-F5344CB8AC3E}">
        <p14:creationId xmlns:p14="http://schemas.microsoft.com/office/powerpoint/2010/main" val="375962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8" grpId="0" animBg="1"/>
      <p:bldP spid="3" grpId="0" animBg="1"/>
      <p:bldP spid="12" grpId="0"/>
      <p:bldP spid="69" grpId="0" animBg="1"/>
      <p:bldP spid="70" grpId="0" animBg="1"/>
      <p:bldP spid="2" grpId="0" animBg="1"/>
      <p:bldP spid="5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lowchart: Predefined Process 25"/>
          <p:cNvSpPr/>
          <p:nvPr/>
        </p:nvSpPr>
        <p:spPr>
          <a:xfrm>
            <a:off x="1556" y="0"/>
            <a:ext cx="2252095" cy="6858000"/>
          </a:xfrm>
          <a:prstGeom prst="flowChartPredefinedProcess">
            <a:avLst/>
          </a:prstGeom>
          <a:solidFill>
            <a:srgbClr val="FFFF00"/>
          </a:solidFill>
          <a:ln w="254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7245"/>
          <a:stretch/>
        </p:blipFill>
        <p:spPr>
          <a:xfrm>
            <a:off x="7955243" y="51429"/>
            <a:ext cx="4279763" cy="1402284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2698985" y="6041026"/>
            <a:ext cx="7498351" cy="7219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2872448" y="2715731"/>
            <a:ext cx="31027" cy="332670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438913" y="5854112"/>
            <a:ext cx="258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0</a:t>
            </a:r>
          </a:p>
        </p:txBody>
      </p:sp>
      <p:cxnSp>
        <p:nvCxnSpPr>
          <p:cNvPr id="38" name="Straight Connector 37"/>
          <p:cNvCxnSpPr/>
          <p:nvPr/>
        </p:nvCxnSpPr>
        <p:spPr>
          <a:xfrm rot="5400000" flipH="1">
            <a:off x="2791774" y="4834239"/>
            <a:ext cx="1" cy="18320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 flipH="1">
            <a:off x="2780847" y="4030506"/>
            <a:ext cx="1" cy="18320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 flipH="1">
            <a:off x="2789071" y="2988849"/>
            <a:ext cx="1" cy="18320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311643" y="4722123"/>
            <a:ext cx="46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306501" y="3931875"/>
            <a:ext cx="474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306501" y="2911731"/>
            <a:ext cx="474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42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761954" y="4114678"/>
            <a:ext cx="180895" cy="193594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9319552" y="2715731"/>
            <a:ext cx="272239" cy="337534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451930" y="4900677"/>
            <a:ext cx="188222" cy="115537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112075" y="5401751"/>
            <a:ext cx="173451" cy="6542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5839132" y="5430977"/>
            <a:ext cx="179699" cy="625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6564655" y="5430977"/>
            <a:ext cx="198857" cy="6352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7257531" y="5430977"/>
            <a:ext cx="194609" cy="6352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7961220" y="5430977"/>
            <a:ext cx="183540" cy="65678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cxnSp>
        <p:nvCxnSpPr>
          <p:cNvPr id="116" name="Straight Connector 115"/>
          <p:cNvCxnSpPr/>
          <p:nvPr/>
        </p:nvCxnSpPr>
        <p:spPr>
          <a:xfrm>
            <a:off x="2872448" y="6041805"/>
            <a:ext cx="7913467" cy="8245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3661333" y="3813721"/>
            <a:ext cx="731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1.2%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366310" y="4624392"/>
            <a:ext cx="7061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0.6%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024654" y="5117514"/>
            <a:ext cx="765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0.4%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740150" y="5144925"/>
            <a:ext cx="796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0.4%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473455" y="5134364"/>
            <a:ext cx="742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0.4%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7160376" y="5151762"/>
            <a:ext cx="777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0.4%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7865106" y="5162939"/>
            <a:ext cx="742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0.4%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9259136" y="2355740"/>
            <a:ext cx="4743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highlight>
                  <a:srgbClr val="FFFF00"/>
                </a:highlight>
              </a:rPr>
              <a:t>2%</a:t>
            </a:r>
            <a:endParaRPr lang="en-US" sz="1600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3579062" y="6178366"/>
            <a:ext cx="638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(JC)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4318720" y="6174534"/>
            <a:ext cx="581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(C)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942371" y="6174534"/>
            <a:ext cx="580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60033"/>
                </a:solidFill>
              </a:rPr>
              <a:t>(SC)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657461" y="6174534"/>
            <a:ext cx="638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(EC)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386341" y="6183487"/>
            <a:ext cx="638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FF"/>
                </a:solidFill>
              </a:rPr>
              <a:t>(PC)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096171" y="6183487"/>
            <a:ext cx="638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(LC)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7806354" y="6184592"/>
            <a:ext cx="696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9900"/>
                </a:solidFill>
              </a:rPr>
              <a:t>(GC)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9056435" y="6168206"/>
            <a:ext cx="1488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(Incentives)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9733482" y="2691577"/>
            <a:ext cx="20379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</a:rPr>
              <a:t>(Junior Captain)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9749506" y="4614867"/>
            <a:ext cx="2346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(Legendary Captain)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9709241" y="2315621"/>
            <a:ext cx="2045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A0000"/>
                </a:solidFill>
              </a:rPr>
              <a:t>(Rising Captain)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9733482" y="3055750"/>
            <a:ext cx="1537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6"/>
                </a:solidFill>
              </a:rPr>
              <a:t>(Captain)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9722615" y="3413794"/>
            <a:ext cx="2177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660033"/>
                </a:solidFill>
              </a:rPr>
              <a:t>(Senior Captain)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9733482" y="3800293"/>
            <a:ext cx="1899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C000"/>
                </a:solidFill>
              </a:rPr>
              <a:t>(Elite Captain)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9733482" y="4204589"/>
            <a:ext cx="1899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FF"/>
                </a:solidFill>
              </a:rPr>
              <a:t>(Prime Captain)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9737418" y="5228508"/>
            <a:ext cx="2017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9900"/>
                </a:solidFill>
              </a:rPr>
              <a:t>(Galaxy Captain)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9739192" y="5606933"/>
            <a:ext cx="2156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(Crown Captain)</a:t>
            </a:r>
          </a:p>
        </p:txBody>
      </p:sp>
      <p:cxnSp>
        <p:nvCxnSpPr>
          <p:cNvPr id="160" name="Straight Connector 159"/>
          <p:cNvCxnSpPr>
            <a:cxnSpLocks/>
            <a:stCxn id="144" idx="1"/>
          </p:cNvCxnSpPr>
          <p:nvPr/>
        </p:nvCxnSpPr>
        <p:spPr>
          <a:xfrm>
            <a:off x="9709241" y="2515676"/>
            <a:ext cx="65415" cy="357819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357669" y="481260"/>
            <a:ext cx="1481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(3-RC)=JC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54986" y="1249666"/>
            <a:ext cx="1506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(3-JC)=C</a:t>
            </a:r>
          </a:p>
        </p:txBody>
      </p:sp>
      <p:sp>
        <p:nvSpPr>
          <p:cNvPr id="24" name="Right Arrow 23"/>
          <p:cNvSpPr/>
          <p:nvPr/>
        </p:nvSpPr>
        <p:spPr>
          <a:xfrm rot="5400000">
            <a:off x="786531" y="949187"/>
            <a:ext cx="359532" cy="25029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0" name="Right Arrow 79"/>
          <p:cNvSpPr/>
          <p:nvPr/>
        </p:nvSpPr>
        <p:spPr>
          <a:xfrm rot="5400000">
            <a:off x="786531" y="2667897"/>
            <a:ext cx="359532" cy="25029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ight Arrow 80"/>
          <p:cNvSpPr/>
          <p:nvPr/>
        </p:nvSpPr>
        <p:spPr>
          <a:xfrm rot="5400000">
            <a:off x="771425" y="1798504"/>
            <a:ext cx="359532" cy="25029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2" name="TextBox 81"/>
          <p:cNvSpPr txBox="1"/>
          <p:nvPr/>
        </p:nvSpPr>
        <p:spPr>
          <a:xfrm>
            <a:off x="354986" y="2967729"/>
            <a:ext cx="1484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(3-SC)=EC</a:t>
            </a:r>
          </a:p>
        </p:txBody>
      </p:sp>
      <p:sp>
        <p:nvSpPr>
          <p:cNvPr id="84" name="Right Arrow 83"/>
          <p:cNvSpPr/>
          <p:nvPr/>
        </p:nvSpPr>
        <p:spPr>
          <a:xfrm rot="5400000">
            <a:off x="771425" y="5197721"/>
            <a:ext cx="359532" cy="25029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5" name="Right Arrow 84"/>
          <p:cNvSpPr/>
          <p:nvPr/>
        </p:nvSpPr>
        <p:spPr>
          <a:xfrm rot="5400000">
            <a:off x="791752" y="6045666"/>
            <a:ext cx="359532" cy="25029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6" name="Right Arrow 85"/>
          <p:cNvSpPr/>
          <p:nvPr/>
        </p:nvSpPr>
        <p:spPr>
          <a:xfrm rot="5400000">
            <a:off x="786530" y="3526946"/>
            <a:ext cx="359532" cy="25029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7" name="TextBox 86"/>
          <p:cNvSpPr txBox="1"/>
          <p:nvPr/>
        </p:nvSpPr>
        <p:spPr>
          <a:xfrm>
            <a:off x="309656" y="2104442"/>
            <a:ext cx="1551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(3-C)=SC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09656" y="3817667"/>
            <a:ext cx="1521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(3-EC)=PC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94550" y="4638167"/>
            <a:ext cx="1566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(3-PC)=LC</a:t>
            </a:r>
          </a:p>
        </p:txBody>
      </p:sp>
      <p:sp>
        <p:nvSpPr>
          <p:cNvPr id="90" name="Right Arrow 89"/>
          <p:cNvSpPr/>
          <p:nvPr/>
        </p:nvSpPr>
        <p:spPr>
          <a:xfrm rot="5400000">
            <a:off x="771425" y="4366062"/>
            <a:ext cx="359532" cy="25029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92" name="TextBox 91"/>
          <p:cNvSpPr txBox="1"/>
          <p:nvPr/>
        </p:nvSpPr>
        <p:spPr>
          <a:xfrm>
            <a:off x="309656" y="5497716"/>
            <a:ext cx="1551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(3-LC)=GC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50042" y="6338623"/>
            <a:ext cx="15111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(3-GC)=CC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556" y="70138"/>
            <a:ext cx="4317164" cy="370700"/>
            <a:chOff x="2886209" y="956851"/>
            <a:chExt cx="4069371" cy="323258"/>
          </a:xfrm>
        </p:grpSpPr>
        <p:sp>
          <p:nvSpPr>
            <p:cNvPr id="29" name="Rectangle 28"/>
            <p:cNvSpPr/>
            <p:nvPr/>
          </p:nvSpPr>
          <p:spPr>
            <a:xfrm>
              <a:off x="2886209" y="964119"/>
              <a:ext cx="4069371" cy="315990"/>
            </a:xfrm>
            <a:prstGeom prst="rect">
              <a:avLst/>
            </a:prstGeom>
            <a:solidFill>
              <a:schemeClr val="tx1"/>
            </a:solidFill>
            <a:ln w="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886209" y="956851"/>
              <a:ext cx="4034116" cy="322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Enroll=90 Trainee=(RC)=2.8%=42TK.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CBE19A9-7944-D287-2683-E0AF4C6E9972}"/>
              </a:ext>
            </a:extLst>
          </p:cNvPr>
          <p:cNvGrpSpPr/>
          <p:nvPr/>
        </p:nvGrpSpPr>
        <p:grpSpPr>
          <a:xfrm>
            <a:off x="4156759" y="652326"/>
            <a:ext cx="3015566" cy="584775"/>
            <a:chOff x="5094064" y="63354"/>
            <a:chExt cx="3015566" cy="58477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B4F764-8A09-64FA-049F-4440DB2970AB}"/>
                </a:ext>
              </a:extLst>
            </p:cNvPr>
            <p:cNvSpPr/>
            <p:nvPr/>
          </p:nvSpPr>
          <p:spPr>
            <a:xfrm>
              <a:off x="5094064" y="183244"/>
              <a:ext cx="1643014" cy="36933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Arial Rounded MT Bold" panose="020F0704030504030204" pitchFamily="34" charset="0"/>
                </a:rPr>
                <a:t>Rank Royalty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707F5F8-A682-A499-3C4F-1C9D003835ED}"/>
                </a:ext>
              </a:extLst>
            </p:cNvPr>
            <p:cNvSpPr/>
            <p:nvPr/>
          </p:nvSpPr>
          <p:spPr>
            <a:xfrm>
              <a:off x="6682986" y="63354"/>
              <a:ext cx="1426644" cy="584775"/>
            </a:xfrm>
            <a:prstGeom prst="rect">
              <a:avLst/>
            </a:prstGeom>
            <a:ln w="349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  <a:latin typeface="Arial Rounded MT Bold" panose="020F0704030504030204" pitchFamily="34" charset="0"/>
                </a:rPr>
                <a:t>7%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6AE56A4-F6C8-00BE-9251-C3D1ED441822}"/>
              </a:ext>
            </a:extLst>
          </p:cNvPr>
          <p:cNvGrpSpPr/>
          <p:nvPr/>
        </p:nvGrpSpPr>
        <p:grpSpPr>
          <a:xfrm>
            <a:off x="4185334" y="1357176"/>
            <a:ext cx="2786322" cy="584775"/>
            <a:chOff x="5094064" y="63354"/>
            <a:chExt cx="2786322" cy="58477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AA65A26-51DC-1048-44B4-3D1055134FB8}"/>
                </a:ext>
              </a:extLst>
            </p:cNvPr>
            <p:cNvSpPr/>
            <p:nvPr/>
          </p:nvSpPr>
          <p:spPr>
            <a:xfrm>
              <a:off x="5094064" y="183244"/>
              <a:ext cx="1340623" cy="36933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Arial Rounded MT Bold" panose="020F0704030504030204" pitchFamily="34" charset="0"/>
                </a:rPr>
                <a:t>Incentives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CB0BB77-CA8F-673B-3114-2B135B3AEB54}"/>
                </a:ext>
              </a:extLst>
            </p:cNvPr>
            <p:cNvSpPr/>
            <p:nvPr/>
          </p:nvSpPr>
          <p:spPr>
            <a:xfrm>
              <a:off x="6682986" y="63354"/>
              <a:ext cx="1197400" cy="584775"/>
            </a:xfrm>
            <a:prstGeom prst="rect">
              <a:avLst/>
            </a:prstGeom>
            <a:ln w="349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  <a:latin typeface="Arial Rounded MT Bold" panose="020F0704030504030204" pitchFamily="34" charset="0"/>
                </a:rPr>
                <a:t>2%</a:t>
              </a: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CFB8787-302E-B13B-2A40-0EE59990F6FA}"/>
              </a:ext>
            </a:extLst>
          </p:cNvPr>
          <p:cNvCxnSpPr/>
          <p:nvPr/>
        </p:nvCxnSpPr>
        <p:spPr>
          <a:xfrm rot="5400000" flipH="1">
            <a:off x="2770021" y="2645949"/>
            <a:ext cx="1" cy="18320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4E9613D-2153-720F-867D-316545283F43}"/>
              </a:ext>
            </a:extLst>
          </p:cNvPr>
          <p:cNvSpPr txBox="1"/>
          <p:nvPr/>
        </p:nvSpPr>
        <p:spPr>
          <a:xfrm>
            <a:off x="2325551" y="2559306"/>
            <a:ext cx="474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15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F284350-DB1C-DE36-C2C4-23F8B8B73F8A}"/>
              </a:ext>
            </a:extLst>
          </p:cNvPr>
          <p:cNvGrpSpPr/>
          <p:nvPr/>
        </p:nvGrpSpPr>
        <p:grpSpPr>
          <a:xfrm>
            <a:off x="2356577" y="689538"/>
            <a:ext cx="1756329" cy="570484"/>
            <a:chOff x="2243328" y="2657856"/>
            <a:chExt cx="3206496" cy="1133856"/>
          </a:xfrm>
        </p:grpSpPr>
        <p:sp>
          <p:nvSpPr>
            <p:cNvPr id="33" name="Horizontal Scroll 4">
              <a:extLst>
                <a:ext uri="{FF2B5EF4-FFF2-40B4-BE49-F238E27FC236}">
                  <a16:creationId xmlns:a16="http://schemas.microsoft.com/office/drawing/2014/main" id="{80E91DDE-D5E2-C9DA-FEC1-0DEB7477B619}"/>
                </a:ext>
              </a:extLst>
            </p:cNvPr>
            <p:cNvSpPr/>
            <p:nvPr/>
          </p:nvSpPr>
          <p:spPr>
            <a:xfrm>
              <a:off x="2243328" y="2657856"/>
              <a:ext cx="3206496" cy="1133856"/>
            </a:xfrm>
            <a:prstGeom prst="horizontalScroll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scene3d>
              <a:camera prst="obliqueTop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AC8A385-7ADE-021C-8A69-60205147B155}"/>
                </a:ext>
              </a:extLst>
            </p:cNvPr>
            <p:cNvSpPr txBox="1"/>
            <p:nvPr/>
          </p:nvSpPr>
          <p:spPr>
            <a:xfrm>
              <a:off x="2813285" y="2826856"/>
              <a:ext cx="2401824" cy="79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Algerian" panose="04020705040A02060702" pitchFamily="82" charset="0"/>
                </a:rPr>
                <a:t>REWARD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731F883-7540-EF05-C398-F9E006A4E813}"/>
              </a:ext>
            </a:extLst>
          </p:cNvPr>
          <p:cNvGrpSpPr/>
          <p:nvPr/>
        </p:nvGrpSpPr>
        <p:grpSpPr>
          <a:xfrm>
            <a:off x="6108187" y="2801087"/>
            <a:ext cx="3173619" cy="3813286"/>
            <a:chOff x="6108187" y="3306850"/>
            <a:chExt cx="3173619" cy="3240848"/>
          </a:xfrm>
        </p:grpSpPr>
        <p:sp>
          <p:nvSpPr>
            <p:cNvPr id="127" name="TextBox 126"/>
            <p:cNvSpPr txBox="1"/>
            <p:nvPr/>
          </p:nvSpPr>
          <p:spPr>
            <a:xfrm>
              <a:off x="8548479" y="5301592"/>
              <a:ext cx="733327" cy="287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0.4%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8492363" y="6178366"/>
              <a:ext cx="638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(CC)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58FE75F-968C-B529-72CE-A12C02DEDF15}"/>
                </a:ext>
              </a:extLst>
            </p:cNvPr>
            <p:cNvGrpSpPr/>
            <p:nvPr/>
          </p:nvGrpSpPr>
          <p:grpSpPr>
            <a:xfrm>
              <a:off x="6108187" y="3306850"/>
              <a:ext cx="3083212" cy="2793286"/>
              <a:chOff x="6108187" y="3306850"/>
              <a:chExt cx="3083212" cy="2793286"/>
            </a:xfrm>
          </p:grpSpPr>
          <p:sp>
            <p:nvSpPr>
              <p:cNvPr id="104" name="Rectangle 103"/>
              <p:cNvSpPr/>
              <p:nvPr/>
            </p:nvSpPr>
            <p:spPr>
              <a:xfrm>
                <a:off x="8659005" y="5541947"/>
                <a:ext cx="272239" cy="55818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noFill/>
                </a:endParaRPr>
              </a:p>
            </p:txBody>
          </p: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DBED141D-49DA-4F65-C16F-82F1CCF8C5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6108187" y="3306850"/>
                <a:ext cx="3083212" cy="1681002"/>
              </a:xfrm>
              <a:prstGeom prst="rect">
                <a:avLst/>
              </a:prstGeom>
            </p:spPr>
          </p:pic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574FBD-8945-DE38-5768-C784A1E066B0}"/>
              </a:ext>
            </a:extLst>
          </p:cNvPr>
          <p:cNvGrpSpPr/>
          <p:nvPr/>
        </p:nvGrpSpPr>
        <p:grpSpPr>
          <a:xfrm>
            <a:off x="2848710" y="1834774"/>
            <a:ext cx="1022536" cy="4804224"/>
            <a:chOff x="2848710" y="2784001"/>
            <a:chExt cx="1022536" cy="3751150"/>
          </a:xfrm>
        </p:grpSpPr>
        <p:sp>
          <p:nvSpPr>
            <p:cNvPr id="22" name="TextBox 21"/>
            <p:cNvSpPr txBox="1"/>
            <p:nvPr/>
          </p:nvSpPr>
          <p:spPr>
            <a:xfrm>
              <a:off x="2848710" y="6165819"/>
              <a:ext cx="5847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(RC)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2959078" y="3493873"/>
              <a:ext cx="866349" cy="264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2.8%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3248868-908B-756D-4E4B-9A897C4611C3}"/>
                </a:ext>
              </a:extLst>
            </p:cNvPr>
            <p:cNvGrpSpPr/>
            <p:nvPr/>
          </p:nvGrpSpPr>
          <p:grpSpPr>
            <a:xfrm>
              <a:off x="2970685" y="2784001"/>
              <a:ext cx="900561" cy="3266622"/>
              <a:chOff x="2970685" y="2784001"/>
              <a:chExt cx="900561" cy="3266622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3062066" y="3729896"/>
                <a:ext cx="193128" cy="232072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noFill/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536395D-8B82-EC27-2C5A-4F9553DAF2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6"/>
                  </a:ext>
                </a:extLst>
              </a:blip>
              <a:stretch>
                <a:fillRect/>
              </a:stretch>
            </p:blipFill>
            <p:spPr>
              <a:xfrm>
                <a:off x="2970685" y="2784001"/>
                <a:ext cx="900561" cy="618351"/>
              </a:xfrm>
              <a:prstGeom prst="rect">
                <a:avLst/>
              </a:prstGeom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53DDB2C-85FA-781A-7C76-6CD51CF4B7CD}"/>
              </a:ext>
            </a:extLst>
          </p:cNvPr>
          <p:cNvSpPr txBox="1"/>
          <p:nvPr/>
        </p:nvSpPr>
        <p:spPr>
          <a:xfrm>
            <a:off x="2387843" y="5293623"/>
            <a:ext cx="46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44C7A8-2A91-59C1-893A-8876FEF8932D}"/>
              </a:ext>
            </a:extLst>
          </p:cNvPr>
          <p:cNvCxnSpPr/>
          <p:nvPr/>
        </p:nvCxnSpPr>
        <p:spPr>
          <a:xfrm rot="5400000" flipH="1">
            <a:off x="2801299" y="5386689"/>
            <a:ext cx="1" cy="18320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59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5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9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1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3" dur="20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0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5" dur="2000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2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7" dur="2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4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9" dur="20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4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0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2" grpId="0"/>
      <p:bldP spid="43" grpId="0"/>
      <p:bldP spid="46" grpId="0"/>
      <p:bldP spid="48" grpId="0" animBg="1"/>
      <p:bldP spid="60" grpId="0" animBg="1"/>
      <p:bldP spid="78" grpId="0" animBg="1"/>
      <p:bldP spid="79" grpId="0" animBg="1"/>
      <p:bldP spid="99" grpId="0" animBg="1"/>
      <p:bldP spid="100" grpId="0" animBg="1"/>
      <p:bldP spid="101" grpId="0" animBg="1"/>
      <p:bldP spid="102" grpId="0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8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40" grpId="0"/>
      <p:bldP spid="146" grpId="0"/>
      <p:bldP spid="151" grpId="0"/>
      <p:bldP spid="144" grpId="0"/>
      <p:bldP spid="147" grpId="0"/>
      <p:bldP spid="148" grpId="0"/>
      <p:bldP spid="149" grpId="0"/>
      <p:bldP spid="150" grpId="0"/>
      <p:bldP spid="152" grpId="0"/>
      <p:bldP spid="154" grpId="0"/>
      <p:bldP spid="75" grpId="0"/>
      <p:bldP spid="76" grpId="0"/>
      <p:bldP spid="24" grpId="0" animBg="1"/>
      <p:bldP spid="80" grpId="0" animBg="1"/>
      <p:bldP spid="81" grpId="0" animBg="1"/>
      <p:bldP spid="82" grpId="0"/>
      <p:bldP spid="84" grpId="0" animBg="1"/>
      <p:bldP spid="85" grpId="0" animBg="1"/>
      <p:bldP spid="86" grpId="0" animBg="1"/>
      <p:bldP spid="87" grpId="0"/>
      <p:bldP spid="88" grpId="0"/>
      <p:bldP spid="90" grpId="0" animBg="1"/>
      <p:bldP spid="28" grpId="0"/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7245"/>
          <a:stretch/>
        </p:blipFill>
        <p:spPr>
          <a:xfrm>
            <a:off x="5278686" y="0"/>
            <a:ext cx="4279763" cy="140228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97220" y="1262739"/>
            <a:ext cx="2233449" cy="671907"/>
            <a:chOff x="4007067" y="2668873"/>
            <a:chExt cx="2233449" cy="671907"/>
          </a:xfrm>
        </p:grpSpPr>
        <p:sp>
          <p:nvSpPr>
            <p:cNvPr id="6" name="Cube 5"/>
            <p:cNvSpPr/>
            <p:nvPr/>
          </p:nvSpPr>
          <p:spPr>
            <a:xfrm>
              <a:off x="4007067" y="2668873"/>
              <a:ext cx="2233449" cy="630621"/>
            </a:xfrm>
            <a:prstGeom prst="cub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189684" y="2817560"/>
              <a:ext cx="1868214" cy="523220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Stencil" panose="040409050D0802020404" pitchFamily="82" charset="0"/>
                </a:rPr>
                <a:t>scouter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157855" y="2362035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+mj-lt"/>
              </a:rPr>
              <a:t>Scouter</a:t>
            </a:r>
          </a:p>
        </p:txBody>
      </p:sp>
      <p:sp>
        <p:nvSpPr>
          <p:cNvPr id="9" name="Right Arrow 8"/>
          <p:cNvSpPr/>
          <p:nvPr/>
        </p:nvSpPr>
        <p:spPr>
          <a:xfrm>
            <a:off x="1127713" y="2423772"/>
            <a:ext cx="934107" cy="287143"/>
          </a:xfrm>
          <a:prstGeom prst="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608862" y="2423580"/>
            <a:ext cx="934107" cy="287143"/>
          </a:xfrm>
          <a:prstGeom prst="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90398" y="2382486"/>
            <a:ext cx="1709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+mj-lt"/>
              </a:rPr>
              <a:t>Union Scouter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20248" y="2382486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+mj-lt"/>
              </a:rPr>
              <a:t>1.5%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97220" y="3040163"/>
            <a:ext cx="2607334" cy="620110"/>
            <a:chOff x="3807241" y="3051018"/>
            <a:chExt cx="2607334" cy="620110"/>
          </a:xfrm>
        </p:grpSpPr>
        <p:sp>
          <p:nvSpPr>
            <p:cNvPr id="14" name="Flowchart: Internal Storage 13"/>
            <p:cNvSpPr/>
            <p:nvPr/>
          </p:nvSpPr>
          <p:spPr>
            <a:xfrm>
              <a:off x="3807241" y="3051018"/>
              <a:ext cx="2607334" cy="620110"/>
            </a:xfrm>
            <a:prstGeom prst="flowChartInternalStorag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42798" y="3130240"/>
              <a:ext cx="227177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Qualifications: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2704553" y="3165551"/>
            <a:ext cx="2239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Rising Captain(R.C)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935557" y="3206646"/>
            <a:ext cx="539118" cy="287143"/>
          </a:xfrm>
          <a:prstGeom prst="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474675" y="3150509"/>
            <a:ext cx="2784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Got mail to be a scouter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4944269" y="3618301"/>
            <a:ext cx="539118" cy="287143"/>
          </a:xfrm>
          <a:prstGeom prst="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474675" y="3591020"/>
            <a:ext cx="3798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Form-fill-up (Submit your details)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4926845" y="4021846"/>
            <a:ext cx="539118" cy="287143"/>
          </a:xfrm>
          <a:prstGeom prst="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474675" y="3947769"/>
            <a:ext cx="4733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Approval depends on vacancy and activity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4926845" y="5114657"/>
            <a:ext cx="477510" cy="311185"/>
          </a:xfrm>
          <a:prstGeom prst="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465963" y="5097604"/>
            <a:ext cx="2535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Balance transfer 0.5%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4935557" y="5518202"/>
            <a:ext cx="477510" cy="311185"/>
          </a:xfrm>
          <a:prstGeom prst="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474674" y="5466936"/>
            <a:ext cx="32407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Scouter Pool 1%=15TK.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65863" y="4400678"/>
            <a:ext cx="18678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dirty="0">
                <a:solidFill>
                  <a:srgbClr val="FF0000"/>
                </a:solidFill>
              </a:rPr>
              <a:t>Facility</a:t>
            </a:r>
            <a:endParaRPr lang="en-US" sz="3600" i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489" y="4629412"/>
            <a:ext cx="2438400" cy="18764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2B1DB6E-11B9-E66D-ABC0-FBC32486F4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704553" y="756131"/>
            <a:ext cx="1471843" cy="152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03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/>
      <p:bldP spid="12" grpId="0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7" grpId="0"/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7245"/>
          <a:stretch/>
        </p:blipFill>
        <p:spPr>
          <a:xfrm>
            <a:off x="86576" y="136635"/>
            <a:ext cx="4279763" cy="140228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966726" y="3451418"/>
            <a:ext cx="5862824" cy="630621"/>
            <a:chOff x="4007067" y="2668873"/>
            <a:chExt cx="2452737" cy="630621"/>
          </a:xfrm>
        </p:grpSpPr>
        <p:sp>
          <p:nvSpPr>
            <p:cNvPr id="6" name="Cube 5"/>
            <p:cNvSpPr/>
            <p:nvPr/>
          </p:nvSpPr>
          <p:spPr>
            <a:xfrm>
              <a:off x="4007067" y="2668873"/>
              <a:ext cx="2233449" cy="630621"/>
            </a:xfrm>
            <a:prstGeom prst="cub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032582" y="2796726"/>
              <a:ext cx="2427222" cy="49244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chemeClr val="bg1"/>
                  </a:solidFill>
                  <a:latin typeface="Stencil" panose="040409050D0802020404" pitchFamily="82" charset="0"/>
                </a:rPr>
                <a:t>Campus introducer 1%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2900833" y="4319065"/>
            <a:ext cx="19742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+mj-lt"/>
              </a:rPr>
              <a:t>District Campus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1966726" y="4364889"/>
            <a:ext cx="934107" cy="287143"/>
          </a:xfrm>
          <a:prstGeom prst="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1966726" y="4950697"/>
            <a:ext cx="934107" cy="287143"/>
          </a:xfrm>
          <a:prstGeom prst="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809186" y="4319065"/>
            <a:ext cx="1574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+mj-lt"/>
              </a:rPr>
              <a:t>0.5% (7.5TK)</a:t>
            </a:r>
          </a:p>
        </p:txBody>
      </p:sp>
      <p:sp>
        <p:nvSpPr>
          <p:cNvPr id="2" name="Flowchart: Extract 1"/>
          <p:cNvSpPr/>
          <p:nvPr/>
        </p:nvSpPr>
        <p:spPr>
          <a:xfrm>
            <a:off x="2155912" y="1760125"/>
            <a:ext cx="5149469" cy="1674782"/>
          </a:xfrm>
          <a:prstGeom prst="flowChartExtra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/>
          <a:srcRect t="47245"/>
          <a:stretch/>
        </p:blipFill>
        <p:spPr>
          <a:xfrm>
            <a:off x="3476787" y="2644581"/>
            <a:ext cx="2432119" cy="796895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2900833" y="4909603"/>
            <a:ext cx="19742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+mj-lt"/>
              </a:rPr>
              <a:t>Upazila Campus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4875079" y="4353823"/>
            <a:ext cx="934107" cy="287143"/>
          </a:xfrm>
          <a:prstGeom prst="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4875079" y="4950697"/>
            <a:ext cx="934107" cy="287143"/>
          </a:xfrm>
          <a:prstGeom prst="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809185" y="4909603"/>
            <a:ext cx="1574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0.5% (7.5TK)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195" y="1130300"/>
            <a:ext cx="2609850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195" y="4688397"/>
            <a:ext cx="2609850" cy="1743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620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2" grpId="0"/>
      <p:bldP spid="2" grpId="0" animBg="1"/>
      <p:bldP spid="28" grpId="0"/>
      <p:bldP spid="29" grpId="0" animBg="1"/>
      <p:bldP spid="30" grpId="0" animBg="1"/>
      <p:bldP spid="3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Line Callout 1 21"/>
          <p:cNvSpPr/>
          <p:nvPr/>
        </p:nvSpPr>
        <p:spPr>
          <a:xfrm flipV="1">
            <a:off x="3344006" y="2651584"/>
            <a:ext cx="839001" cy="314881"/>
          </a:xfrm>
          <a:prstGeom prst="borderCallout1">
            <a:avLst>
              <a:gd name="adj1" fmla="val 49725"/>
              <a:gd name="adj2" fmla="val -1067"/>
              <a:gd name="adj3" fmla="val 600365"/>
              <a:gd name="adj4" fmla="val -125522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5" name="Group 114"/>
          <p:cNvGrpSpPr/>
          <p:nvPr/>
        </p:nvGrpSpPr>
        <p:grpSpPr>
          <a:xfrm>
            <a:off x="2336815" y="1389029"/>
            <a:ext cx="721116" cy="2922916"/>
            <a:chOff x="7895903" y="3608291"/>
            <a:chExt cx="721116" cy="2922916"/>
          </a:xfrm>
        </p:grpSpPr>
        <p:cxnSp>
          <p:nvCxnSpPr>
            <p:cNvPr id="109" name="Elbow Connector 108"/>
            <p:cNvCxnSpPr/>
            <p:nvPr/>
          </p:nvCxnSpPr>
          <p:spPr>
            <a:xfrm rot="5400000">
              <a:off x="6795003" y="4709191"/>
              <a:ext cx="2922916" cy="721116"/>
            </a:xfrm>
            <a:prstGeom prst="bentConnector3">
              <a:avLst>
                <a:gd name="adj1" fmla="val 100590"/>
              </a:avLst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 flipH="1">
              <a:off x="7943542" y="3608291"/>
              <a:ext cx="665278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/>
          <p:cNvGrpSpPr/>
          <p:nvPr/>
        </p:nvGrpSpPr>
        <p:grpSpPr>
          <a:xfrm flipH="1">
            <a:off x="2452943" y="1296680"/>
            <a:ext cx="721116" cy="3164221"/>
            <a:chOff x="183698" y="1115269"/>
            <a:chExt cx="822960" cy="5029200"/>
          </a:xfrm>
        </p:grpSpPr>
        <p:cxnSp>
          <p:nvCxnSpPr>
            <p:cNvPr id="105" name="Elbow Connector 104"/>
            <p:cNvCxnSpPr/>
            <p:nvPr/>
          </p:nvCxnSpPr>
          <p:spPr>
            <a:xfrm rot="5400000" flipH="1" flipV="1">
              <a:off x="-1919422" y="3218389"/>
              <a:ext cx="5029200" cy="822960"/>
            </a:xfrm>
            <a:prstGeom prst="bentConnector3">
              <a:avLst>
                <a:gd name="adj1" fmla="val 100173"/>
              </a:avLst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183698" y="6144469"/>
              <a:ext cx="759236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Line Callout 1 79"/>
          <p:cNvSpPr/>
          <p:nvPr/>
        </p:nvSpPr>
        <p:spPr>
          <a:xfrm flipV="1">
            <a:off x="2527020" y="3293410"/>
            <a:ext cx="839001" cy="314881"/>
          </a:xfrm>
          <a:prstGeom prst="borderCallout1">
            <a:avLst>
              <a:gd name="adj1" fmla="val 49725"/>
              <a:gd name="adj2" fmla="val -1067"/>
              <a:gd name="adj3" fmla="val -23018"/>
              <a:gd name="adj4" fmla="val -7756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873554" y="1512560"/>
            <a:ext cx="7455174" cy="690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7245"/>
          <a:stretch/>
        </p:blipFill>
        <p:spPr>
          <a:xfrm>
            <a:off x="5651607" y="-30889"/>
            <a:ext cx="3996736" cy="1402284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391462" y="411963"/>
            <a:ext cx="3437986" cy="599546"/>
            <a:chOff x="2349553" y="497307"/>
            <a:chExt cx="3371737" cy="599546"/>
          </a:xfrm>
        </p:grpSpPr>
        <p:sp>
          <p:nvSpPr>
            <p:cNvPr id="13" name="Bevel 12"/>
            <p:cNvSpPr/>
            <p:nvPr/>
          </p:nvSpPr>
          <p:spPr>
            <a:xfrm>
              <a:off x="2349553" y="497307"/>
              <a:ext cx="3371737" cy="599546"/>
            </a:xfrm>
            <a:prstGeom prst="bevel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11885" y="606587"/>
              <a:ext cx="3297766" cy="400110"/>
            </a:xfrm>
            <a:prstGeom prst="rect">
              <a:avLst/>
            </a:prstGeom>
            <a:noFill/>
            <a:effectLst>
              <a:glow rad="139700">
                <a:schemeClr val="accent5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Bodoni MT Black" panose="02070A03080606020203" pitchFamily="18" charset="0"/>
                </a:rPr>
                <a:t>CAMPUS EARNING 4%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42219" y="1904357"/>
            <a:ext cx="1323495" cy="1315759"/>
            <a:chOff x="539883" y="1904357"/>
            <a:chExt cx="1323495" cy="1315759"/>
          </a:xfrm>
        </p:grpSpPr>
        <p:grpSp>
          <p:nvGrpSpPr>
            <p:cNvPr id="48" name="Group 47"/>
            <p:cNvGrpSpPr/>
            <p:nvPr/>
          </p:nvGrpSpPr>
          <p:grpSpPr>
            <a:xfrm>
              <a:off x="539883" y="1904357"/>
              <a:ext cx="1323495" cy="1315759"/>
              <a:chOff x="4437858" y="2459421"/>
              <a:chExt cx="1471448" cy="1830270"/>
            </a:xfrm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</p:grpSpPr>
          <p:sp>
            <p:nvSpPr>
              <p:cNvPr id="53" name="Rectangle 52"/>
              <p:cNvSpPr/>
              <p:nvPr/>
            </p:nvSpPr>
            <p:spPr>
              <a:xfrm>
                <a:off x="4437858" y="3165084"/>
                <a:ext cx="1471448" cy="112460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p3d extrusionH="107950" prstMaterial="plastic">
                <a:bevelT w="82550" h="63500" prst="divot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Isosceles Triangle 53"/>
              <p:cNvSpPr/>
              <p:nvPr/>
            </p:nvSpPr>
            <p:spPr>
              <a:xfrm>
                <a:off x="4437858" y="2459421"/>
                <a:ext cx="1471448" cy="693682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p3d extrusionH="107950" prstMaterial="plastic">
                <a:bevelT w="82550" h="63500" prst="divot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684506" y="2444329"/>
              <a:ext cx="1019175" cy="646331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District Campus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37160" y="298400"/>
            <a:ext cx="1323495" cy="1315759"/>
            <a:chOff x="534824" y="298400"/>
            <a:chExt cx="1323495" cy="1315759"/>
          </a:xfrm>
        </p:grpSpPr>
        <p:grpSp>
          <p:nvGrpSpPr>
            <p:cNvPr id="24" name="Group 23"/>
            <p:cNvGrpSpPr/>
            <p:nvPr/>
          </p:nvGrpSpPr>
          <p:grpSpPr>
            <a:xfrm>
              <a:off x="534824" y="298400"/>
              <a:ext cx="1323495" cy="1315759"/>
              <a:chOff x="4437858" y="2459421"/>
              <a:chExt cx="1471448" cy="1830270"/>
            </a:xfrm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</p:grpSpPr>
          <p:sp>
            <p:nvSpPr>
              <p:cNvPr id="19" name="Rectangle 18"/>
              <p:cNvSpPr/>
              <p:nvPr/>
            </p:nvSpPr>
            <p:spPr>
              <a:xfrm>
                <a:off x="4437858" y="3165084"/>
                <a:ext cx="1471448" cy="112460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p3d extrusionH="107950" prstMaterial="plastic">
                <a:bevelT w="82550" h="63500" prst="divot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Isosceles Triangle 19"/>
              <p:cNvSpPr/>
              <p:nvPr/>
            </p:nvSpPr>
            <p:spPr>
              <a:xfrm>
                <a:off x="4437858" y="2459421"/>
                <a:ext cx="1471448" cy="693682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p3d extrusionH="107950" prstMaterial="plastic">
                <a:bevelT w="82550" h="63500" prst="divot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692042" y="855289"/>
              <a:ext cx="1019175" cy="646331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School</a:t>
              </a:r>
            </a:p>
            <a:p>
              <a:pPr algn="ctr"/>
              <a:r>
                <a:rPr lang="en-US" b="1" dirty="0"/>
                <a:t>Campus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34684" y="3573025"/>
            <a:ext cx="1323495" cy="1315759"/>
            <a:chOff x="532348" y="3573025"/>
            <a:chExt cx="1323495" cy="1315759"/>
          </a:xfrm>
        </p:grpSpPr>
        <p:grpSp>
          <p:nvGrpSpPr>
            <p:cNvPr id="56" name="Group 55"/>
            <p:cNvGrpSpPr/>
            <p:nvPr/>
          </p:nvGrpSpPr>
          <p:grpSpPr>
            <a:xfrm>
              <a:off x="532348" y="3573025"/>
              <a:ext cx="1323495" cy="1315759"/>
              <a:chOff x="4437858" y="2459421"/>
              <a:chExt cx="1471448" cy="1830270"/>
            </a:xfrm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</p:grpSpPr>
          <p:sp>
            <p:nvSpPr>
              <p:cNvPr id="59" name="Rectangle 58"/>
              <p:cNvSpPr/>
              <p:nvPr/>
            </p:nvSpPr>
            <p:spPr>
              <a:xfrm>
                <a:off x="4437858" y="3165084"/>
                <a:ext cx="1471448" cy="112460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p3d extrusionH="107950" prstMaterial="plastic">
                <a:bevelT w="82550" h="63500" prst="divot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Isosceles Triangle 68"/>
              <p:cNvSpPr/>
              <p:nvPr/>
            </p:nvSpPr>
            <p:spPr>
              <a:xfrm>
                <a:off x="4437858" y="2459421"/>
                <a:ext cx="1471448" cy="693682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p3d extrusionH="107950" prstMaterial="plastic">
                <a:bevelT w="82550" h="63500" prst="divot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92042" y="4145380"/>
              <a:ext cx="1019175" cy="646331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Upazila</a:t>
              </a:r>
            </a:p>
            <a:p>
              <a:pPr algn="ctr"/>
              <a:r>
                <a:rPr lang="en-US" b="1" dirty="0"/>
                <a:t>Campus</a:t>
              </a:r>
            </a:p>
          </p:txBody>
        </p:sp>
      </p:grpSp>
      <p:sp>
        <p:nvSpPr>
          <p:cNvPr id="49" name="Down Arrow 48"/>
          <p:cNvSpPr/>
          <p:nvPr/>
        </p:nvSpPr>
        <p:spPr>
          <a:xfrm rot="10800000">
            <a:off x="807339" y="4847119"/>
            <a:ext cx="260504" cy="610454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3651392" y="1565992"/>
            <a:ext cx="2213814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Balance Transfer</a:t>
            </a:r>
          </a:p>
          <a:p>
            <a:pPr algn="ctr"/>
            <a:r>
              <a:rPr lang="en-US" b="1" dirty="0"/>
              <a:t> 0.5%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934683" y="5241693"/>
            <a:ext cx="1323495" cy="1315759"/>
            <a:chOff x="532347" y="5241693"/>
            <a:chExt cx="1323495" cy="1315759"/>
          </a:xfrm>
        </p:grpSpPr>
        <p:grpSp>
          <p:nvGrpSpPr>
            <p:cNvPr id="70" name="Group 69"/>
            <p:cNvGrpSpPr/>
            <p:nvPr/>
          </p:nvGrpSpPr>
          <p:grpSpPr>
            <a:xfrm>
              <a:off x="532347" y="5241693"/>
              <a:ext cx="1323495" cy="1315759"/>
              <a:chOff x="4437858" y="2459421"/>
              <a:chExt cx="1471448" cy="1830270"/>
            </a:xfrm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</p:grpSpPr>
          <p:sp>
            <p:nvSpPr>
              <p:cNvPr id="71" name="Rectangle 70"/>
              <p:cNvSpPr/>
              <p:nvPr/>
            </p:nvSpPr>
            <p:spPr>
              <a:xfrm>
                <a:off x="4437858" y="3165084"/>
                <a:ext cx="1471448" cy="112460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p3d extrusionH="107950" prstMaterial="plastic">
                <a:bevelT w="82550" h="63500" prst="divot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Isosceles Triangle 71"/>
              <p:cNvSpPr/>
              <p:nvPr/>
            </p:nvSpPr>
            <p:spPr>
              <a:xfrm>
                <a:off x="4437858" y="2459421"/>
                <a:ext cx="1471448" cy="693682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p3d extrusionH="107950" prstMaterial="plastic">
                <a:bevelT w="82550" h="63500" prst="divot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692042" y="5968553"/>
              <a:ext cx="1019175" cy="369332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Student</a:t>
              </a:r>
            </a:p>
          </p:txBody>
        </p:sp>
      </p:grp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3662390" y="1542208"/>
            <a:ext cx="7666338" cy="37883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ight Bracket 15"/>
          <p:cNvSpPr/>
          <p:nvPr/>
        </p:nvSpPr>
        <p:spPr>
          <a:xfrm rot="5400000">
            <a:off x="4468205" y="911162"/>
            <a:ext cx="512847" cy="2071602"/>
          </a:xfrm>
          <a:prstGeom prst="rightBracket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5899116" y="1557032"/>
            <a:ext cx="1439150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Deposit</a:t>
            </a:r>
          </a:p>
          <a:p>
            <a:pPr algn="ctr"/>
            <a:r>
              <a:rPr lang="en-US" b="1" dirty="0"/>
              <a:t>0.25%</a:t>
            </a:r>
          </a:p>
        </p:txBody>
      </p:sp>
      <p:sp>
        <p:nvSpPr>
          <p:cNvPr id="57" name="Right Bracket 56"/>
          <p:cNvSpPr/>
          <p:nvPr/>
        </p:nvSpPr>
        <p:spPr>
          <a:xfrm rot="5400000">
            <a:off x="6333780" y="1183864"/>
            <a:ext cx="522372" cy="1516669"/>
          </a:xfrm>
          <a:prstGeom prst="rightBracket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7427672" y="1580091"/>
            <a:ext cx="1452492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Enroll </a:t>
            </a:r>
          </a:p>
          <a:p>
            <a:pPr algn="ctr"/>
            <a:r>
              <a:rPr lang="en-US" b="1" dirty="0"/>
              <a:t>0.5%</a:t>
            </a:r>
          </a:p>
        </p:txBody>
      </p:sp>
      <p:sp>
        <p:nvSpPr>
          <p:cNvPr id="60" name="Right Bracket 59"/>
          <p:cNvSpPr/>
          <p:nvPr/>
        </p:nvSpPr>
        <p:spPr>
          <a:xfrm rot="5400000">
            <a:off x="7877235" y="1231450"/>
            <a:ext cx="522371" cy="1421498"/>
          </a:xfrm>
          <a:prstGeom prst="rightBracket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8811072" y="1551516"/>
            <a:ext cx="1250595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Pool</a:t>
            </a:r>
          </a:p>
          <a:p>
            <a:pPr algn="ctr"/>
            <a:r>
              <a:rPr lang="en-US" b="1" dirty="0"/>
              <a:t>1%</a:t>
            </a:r>
          </a:p>
        </p:txBody>
      </p:sp>
      <p:sp>
        <p:nvSpPr>
          <p:cNvPr id="62" name="Right Bracket 61"/>
          <p:cNvSpPr/>
          <p:nvPr/>
        </p:nvSpPr>
        <p:spPr>
          <a:xfrm rot="5400000">
            <a:off x="9197219" y="1402017"/>
            <a:ext cx="522371" cy="1080364"/>
          </a:xfrm>
          <a:prstGeom prst="rightBracket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9950962" y="1553335"/>
            <a:ext cx="1452492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Withdraw 2%</a:t>
            </a:r>
          </a:p>
        </p:txBody>
      </p:sp>
      <p:sp>
        <p:nvSpPr>
          <p:cNvPr id="64" name="Right Bracket 63"/>
          <p:cNvSpPr/>
          <p:nvPr/>
        </p:nvSpPr>
        <p:spPr>
          <a:xfrm rot="5400000">
            <a:off x="10436404" y="1311062"/>
            <a:ext cx="522371" cy="1262272"/>
          </a:xfrm>
          <a:prstGeom prst="rightBracket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309068" y="2461940"/>
            <a:ext cx="1021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7.5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109941" y="4080318"/>
            <a:ext cx="1317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3.75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646661" y="4106958"/>
            <a:ext cx="990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7.5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035031" y="4145380"/>
            <a:ext cx="7855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15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403898" y="4133899"/>
            <a:ext cx="1087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06710" y="5804378"/>
            <a:ext cx="17018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ENROLL:1500</a:t>
            </a:r>
          </a:p>
        </p:txBody>
      </p:sp>
      <p:sp>
        <p:nvSpPr>
          <p:cNvPr id="73" name="Down Arrow 72"/>
          <p:cNvSpPr/>
          <p:nvPr/>
        </p:nvSpPr>
        <p:spPr>
          <a:xfrm rot="10800000">
            <a:off x="817822" y="3159298"/>
            <a:ext cx="260504" cy="610454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Down Arrow 73"/>
          <p:cNvSpPr/>
          <p:nvPr/>
        </p:nvSpPr>
        <p:spPr>
          <a:xfrm rot="10800000">
            <a:off x="807339" y="1532419"/>
            <a:ext cx="260504" cy="610454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Down Arrow 74"/>
          <p:cNvSpPr/>
          <p:nvPr/>
        </p:nvSpPr>
        <p:spPr>
          <a:xfrm rot="10800000" flipV="1">
            <a:off x="2125546" y="1725402"/>
            <a:ext cx="226888" cy="377129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Down Arrow 76"/>
          <p:cNvSpPr/>
          <p:nvPr/>
        </p:nvSpPr>
        <p:spPr>
          <a:xfrm rot="10800000" flipV="1">
            <a:off x="2127926" y="3573024"/>
            <a:ext cx="260504" cy="382419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2503139" y="3250795"/>
            <a:ext cx="7922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1500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337642" y="4080318"/>
            <a:ext cx="108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7.5</a:t>
            </a:r>
          </a:p>
        </p:txBody>
      </p:sp>
      <p:sp>
        <p:nvSpPr>
          <p:cNvPr id="82" name="Line Callout 1 81"/>
          <p:cNvSpPr/>
          <p:nvPr/>
        </p:nvSpPr>
        <p:spPr>
          <a:xfrm flipV="1">
            <a:off x="2479787" y="4929384"/>
            <a:ext cx="839001" cy="314881"/>
          </a:xfrm>
          <a:prstGeom prst="borderCallout1">
            <a:avLst>
              <a:gd name="adj1" fmla="val 49725"/>
              <a:gd name="adj2" fmla="val -1067"/>
              <a:gd name="adj3" fmla="val -23018"/>
              <a:gd name="adj4" fmla="val -7756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Down Arrow 82"/>
          <p:cNvSpPr/>
          <p:nvPr/>
        </p:nvSpPr>
        <p:spPr>
          <a:xfrm rot="10800000" flipV="1">
            <a:off x="2080693" y="5208998"/>
            <a:ext cx="260504" cy="382419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2471882" y="4886769"/>
            <a:ext cx="7922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1500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37394" y="981157"/>
            <a:ext cx="822960" cy="5356728"/>
            <a:chOff x="183698" y="1115269"/>
            <a:chExt cx="822960" cy="5029200"/>
          </a:xfrm>
        </p:grpSpPr>
        <p:cxnSp>
          <p:nvCxnSpPr>
            <p:cNvPr id="35" name="Elbow Connector 34"/>
            <p:cNvCxnSpPr/>
            <p:nvPr/>
          </p:nvCxnSpPr>
          <p:spPr>
            <a:xfrm rot="5400000" flipH="1" flipV="1">
              <a:off x="-1919422" y="3218389"/>
              <a:ext cx="5029200" cy="822960"/>
            </a:xfrm>
            <a:prstGeom prst="bentConnector3">
              <a:avLst>
                <a:gd name="adj1" fmla="val 100173"/>
              </a:avLst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183698" y="6144469"/>
              <a:ext cx="759236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/>
          <p:cNvGrpSpPr/>
          <p:nvPr/>
        </p:nvGrpSpPr>
        <p:grpSpPr>
          <a:xfrm>
            <a:off x="137561" y="1296680"/>
            <a:ext cx="723529" cy="4787127"/>
            <a:chOff x="6246384" y="2269426"/>
            <a:chExt cx="723529" cy="4419414"/>
          </a:xfrm>
        </p:grpSpPr>
        <p:grpSp>
          <p:nvGrpSpPr>
            <p:cNvPr id="97" name="Group 96"/>
            <p:cNvGrpSpPr/>
            <p:nvPr/>
          </p:nvGrpSpPr>
          <p:grpSpPr>
            <a:xfrm>
              <a:off x="6246384" y="2269426"/>
              <a:ext cx="693738" cy="4419414"/>
              <a:chOff x="6269640" y="2428670"/>
              <a:chExt cx="693738" cy="4419414"/>
            </a:xfrm>
          </p:grpSpPr>
          <p:cxnSp>
            <p:nvCxnSpPr>
              <p:cNvPr id="92" name="Straight Connector 91"/>
              <p:cNvCxnSpPr/>
              <p:nvPr/>
            </p:nvCxnSpPr>
            <p:spPr>
              <a:xfrm>
                <a:off x="6269640" y="2444329"/>
                <a:ext cx="0" cy="4403755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>
                <a:off x="6269640" y="2428670"/>
                <a:ext cx="693738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9" name="Straight Arrow Connector 98"/>
            <p:cNvCxnSpPr/>
            <p:nvPr/>
          </p:nvCxnSpPr>
          <p:spPr>
            <a:xfrm>
              <a:off x="6255957" y="6688840"/>
              <a:ext cx="713956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TextBox 102"/>
          <p:cNvSpPr txBox="1"/>
          <p:nvPr/>
        </p:nvSpPr>
        <p:spPr>
          <a:xfrm>
            <a:off x="5967065" y="2479284"/>
            <a:ext cx="1338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3.75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336175" y="2599332"/>
            <a:ext cx="7922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1500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331771" y="6205851"/>
            <a:ext cx="2744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Digital Marketing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Spoken English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7643724" y="2475373"/>
            <a:ext cx="993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7.5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9035895" y="2458738"/>
            <a:ext cx="7855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15</a:t>
            </a:r>
          </a:p>
        </p:txBody>
      </p:sp>
      <p:grpSp>
        <p:nvGrpSpPr>
          <p:cNvPr id="133" name="Group 132"/>
          <p:cNvGrpSpPr/>
          <p:nvPr/>
        </p:nvGrpSpPr>
        <p:grpSpPr>
          <a:xfrm>
            <a:off x="9041355" y="981157"/>
            <a:ext cx="836476" cy="1598991"/>
            <a:chOff x="11289414" y="959302"/>
            <a:chExt cx="836476" cy="1460276"/>
          </a:xfrm>
        </p:grpSpPr>
        <p:pic>
          <p:nvPicPr>
            <p:cNvPr id="120" name="Picture 1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9414" y="959302"/>
              <a:ext cx="836476" cy="523382"/>
            </a:xfrm>
            <a:prstGeom prst="rect">
              <a:avLst/>
            </a:prstGeom>
          </p:spPr>
        </p:pic>
        <p:sp>
          <p:nvSpPr>
            <p:cNvPr id="132" name="Down Arrow 131"/>
            <p:cNvSpPr/>
            <p:nvPr/>
          </p:nvSpPr>
          <p:spPr>
            <a:xfrm>
              <a:off x="11484241" y="2069854"/>
              <a:ext cx="414431" cy="349724"/>
            </a:xfrm>
            <a:prstGeom prst="downArrow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10403898" y="2445444"/>
            <a:ext cx="1087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20</a:t>
            </a:r>
          </a:p>
        </p:txBody>
      </p:sp>
      <p:grpSp>
        <p:nvGrpSpPr>
          <p:cNvPr id="145" name="Group 144"/>
          <p:cNvGrpSpPr/>
          <p:nvPr/>
        </p:nvGrpSpPr>
        <p:grpSpPr>
          <a:xfrm>
            <a:off x="4171757" y="5576612"/>
            <a:ext cx="6959889" cy="761273"/>
            <a:chOff x="4171757" y="5576612"/>
            <a:chExt cx="6959889" cy="761273"/>
          </a:xfrm>
        </p:grpSpPr>
        <p:sp>
          <p:nvSpPr>
            <p:cNvPr id="134" name="TextBox 133"/>
            <p:cNvSpPr txBox="1"/>
            <p:nvPr/>
          </p:nvSpPr>
          <p:spPr>
            <a:xfrm>
              <a:off x="4171757" y="5803542"/>
              <a:ext cx="17018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Withraw:1000</a:t>
              </a:r>
            </a:p>
          </p:txBody>
        </p:sp>
        <p:cxnSp>
          <p:nvCxnSpPr>
            <p:cNvPr id="136" name="Elbow Connector 135"/>
            <p:cNvCxnSpPr>
              <a:stCxn id="134" idx="3"/>
            </p:cNvCxnSpPr>
            <p:nvPr/>
          </p:nvCxnSpPr>
          <p:spPr>
            <a:xfrm flipV="1">
              <a:off x="5873557" y="5576612"/>
              <a:ext cx="5070462" cy="411596"/>
            </a:xfrm>
            <a:prstGeom prst="bentConnector3">
              <a:avLst>
                <a:gd name="adj1" fmla="val 100014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/>
            <p:cNvSpPr txBox="1"/>
            <p:nvPr/>
          </p:nvSpPr>
          <p:spPr>
            <a:xfrm>
              <a:off x="5918255" y="5968553"/>
              <a:ext cx="52133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Campus=Charge5%=D.C/U.C=2%</a:t>
              </a:r>
            </a:p>
          </p:txBody>
        </p:sp>
      </p:grpSp>
      <p:sp>
        <p:nvSpPr>
          <p:cNvPr id="148" name="TextBox 147"/>
          <p:cNvSpPr txBox="1"/>
          <p:nvPr/>
        </p:nvSpPr>
        <p:spPr>
          <a:xfrm>
            <a:off x="9283807" y="6049502"/>
            <a:ext cx="190542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*(3%Institution)*</a:t>
            </a:r>
          </a:p>
        </p:txBody>
      </p:sp>
      <p:cxnSp>
        <p:nvCxnSpPr>
          <p:cNvPr id="150" name="Straight Connector 149"/>
          <p:cNvCxnSpPr/>
          <p:nvPr/>
        </p:nvCxnSpPr>
        <p:spPr>
          <a:xfrm>
            <a:off x="6137472" y="3135638"/>
            <a:ext cx="102136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04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6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0" grpId="0" animBg="1"/>
      <p:bldP spid="49" grpId="0" animBg="1"/>
      <p:bldP spid="52" grpId="0"/>
      <p:bldP spid="16" grpId="0" animBg="1"/>
      <p:bldP spid="55" grpId="0"/>
      <p:bldP spid="57" grpId="0" animBg="1"/>
      <p:bldP spid="58" grpId="0"/>
      <p:bldP spid="60" grpId="0" animBg="1"/>
      <p:bldP spid="61" grpId="0"/>
      <p:bldP spid="62" grpId="0" animBg="1"/>
      <p:bldP spid="63" grpId="0"/>
      <p:bldP spid="64" grpId="0" animBg="1"/>
      <p:bldP spid="21" grpId="0"/>
      <p:bldP spid="65" grpId="0"/>
      <p:bldP spid="66" grpId="0"/>
      <p:bldP spid="67" grpId="0"/>
      <p:bldP spid="68" grpId="0"/>
      <p:bldP spid="17" grpId="0" animBg="1"/>
      <p:bldP spid="73" grpId="0" animBg="1"/>
      <p:bldP spid="74" grpId="0" animBg="1"/>
      <p:bldP spid="75" grpId="0" animBg="1"/>
      <p:bldP spid="77" grpId="0" animBg="1"/>
      <p:bldP spid="79" grpId="0"/>
      <p:bldP spid="81" grpId="0"/>
      <p:bldP spid="82" grpId="0" animBg="1"/>
      <p:bldP spid="83" grpId="0" animBg="1"/>
      <p:bldP spid="84" grpId="0"/>
      <p:bldP spid="103" grpId="0"/>
      <p:bldP spid="107" grpId="0"/>
      <p:bldP spid="117" grpId="0"/>
      <p:bldP spid="118" grpId="0"/>
      <p:bldP spid="119" grpId="0"/>
      <p:bldP spid="143" grpId="0"/>
      <p:bldP spid="14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7245"/>
          <a:stretch/>
        </p:blipFill>
        <p:spPr>
          <a:xfrm>
            <a:off x="5278686" y="0"/>
            <a:ext cx="4279763" cy="14022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600" y="1402284"/>
            <a:ext cx="4586514" cy="46166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Student Withdraw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34438" y="2522717"/>
            <a:ext cx="76780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Once a student earns 100 BDT, they can withdrawals from school at 5% service charge. Example: 100 BDT × 5% = 95 BDT.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39" y="2435386"/>
            <a:ext cx="1320799" cy="1320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82802A-F271-4973-EE5F-C157B2F834DB}"/>
              </a:ext>
            </a:extLst>
          </p:cNvPr>
          <p:cNvSpPr txBox="1"/>
          <p:nvPr/>
        </p:nvSpPr>
        <p:spPr>
          <a:xfrm>
            <a:off x="2037977" y="4333794"/>
            <a:ext cx="76780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Students can withdraw from their district or upazila campus for only 5% BDT service fee.</a:t>
            </a:r>
          </a:p>
        </p:txBody>
      </p:sp>
    </p:spTree>
    <p:extLst>
      <p:ext uri="{BB962C8B-B14F-4D97-AF65-F5344CB8AC3E}">
        <p14:creationId xmlns:p14="http://schemas.microsoft.com/office/powerpoint/2010/main" val="136519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7245"/>
          <a:stretch/>
        </p:blipFill>
        <p:spPr>
          <a:xfrm>
            <a:off x="-139667" y="203444"/>
            <a:ext cx="4551490" cy="14913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8469" y="1968144"/>
            <a:ext cx="114622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🌟We’re excited to have you with us. Together, let’s grow, achieve, and make success happen! </a:t>
            </a:r>
            <a:r>
              <a:rPr lang="en-US" sz="2400" dirty="0">
                <a:solidFill>
                  <a:srgbClr val="FF0000"/>
                </a:solidFill>
              </a:rPr>
              <a:t>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910" y="3663660"/>
            <a:ext cx="107179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Welcome to a New Journey!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07" y="5319994"/>
            <a:ext cx="9044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 Black" panose="020B0A04020102020204" pitchFamily="34" charset="0"/>
              </a:rPr>
              <a:t>Learning &amp; Earning School Ltd.</a:t>
            </a:r>
          </a:p>
        </p:txBody>
      </p:sp>
    </p:spTree>
    <p:extLst>
      <p:ext uri="{BB962C8B-B14F-4D97-AF65-F5344CB8AC3E}">
        <p14:creationId xmlns:p14="http://schemas.microsoft.com/office/powerpoint/2010/main" val="3751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3157</TotalTime>
  <Words>1418</Words>
  <Application>Microsoft Office PowerPoint</Application>
  <PresentationFormat>Widescreen</PresentationFormat>
  <Paragraphs>327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65" baseType="lpstr">
      <vt:lpstr>Agency FB</vt:lpstr>
      <vt:lpstr>Akshar Unicode</vt:lpstr>
      <vt:lpstr>Algerian</vt:lpstr>
      <vt:lpstr>Arial</vt:lpstr>
      <vt:lpstr>Arial Black</vt:lpstr>
      <vt:lpstr>Arial Rounded MT Bold</vt:lpstr>
      <vt:lpstr>Bahnschrift</vt:lpstr>
      <vt:lpstr>Bahnschrift SemiBold</vt:lpstr>
      <vt:lpstr>Bell MT</vt:lpstr>
      <vt:lpstr>Bodoni MT Black</vt:lpstr>
      <vt:lpstr>Calibri</vt:lpstr>
      <vt:lpstr>Calibri Light</vt:lpstr>
      <vt:lpstr>Franklin Gothic Demi</vt:lpstr>
      <vt:lpstr>Franklin Gothic Demi Cond</vt:lpstr>
      <vt:lpstr>Gloucester MT Extra Condensed</vt:lpstr>
      <vt:lpstr>Mukta mahee</vt:lpstr>
      <vt:lpstr>Poppins</vt:lpstr>
      <vt:lpstr>Roboto</vt:lpstr>
      <vt:lpstr>Stencil</vt:lpstr>
      <vt:lpstr>Trebuchet MS</vt:lpstr>
      <vt:lpstr>Verdana</vt:lpstr>
      <vt:lpstr>Vrinda</vt:lpstr>
      <vt:lpstr>Vrinda (Body)</vt:lpstr>
      <vt:lpstr>Wingdings</vt:lpstr>
      <vt:lpstr>Wingdings 3</vt:lpstr>
      <vt:lpstr>YAFdJjTk5UU_0</vt:lpstr>
      <vt:lpstr>Facet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Head Of Marketing BTC</cp:lastModifiedBy>
  <cp:revision>224</cp:revision>
  <dcterms:created xsi:type="dcterms:W3CDTF">2025-10-03T16:03:57Z</dcterms:created>
  <dcterms:modified xsi:type="dcterms:W3CDTF">2026-03-25T20:29:01Z</dcterms:modified>
</cp:coreProperties>
</file>